
<file path=[Content_Types].xml><?xml version="1.0" encoding="utf-8"?>
<Types xmlns="http://schemas.openxmlformats.org/package/2006/content-types">
  <Default Extension="bin" ContentType="image/unknown"/>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9" r:id="rId2"/>
  </p:sldMasterIdLst>
  <p:notesMasterIdLst>
    <p:notesMasterId r:id="rId94"/>
  </p:notesMasterIdLst>
  <p:sldIdLst>
    <p:sldId id="257" r:id="rId3"/>
    <p:sldId id="258" r:id="rId4"/>
    <p:sldId id="372" r:id="rId5"/>
    <p:sldId id="256" r:id="rId6"/>
    <p:sldId id="373" r:id="rId7"/>
    <p:sldId id="374" r:id="rId8"/>
    <p:sldId id="292" r:id="rId9"/>
    <p:sldId id="293" r:id="rId10"/>
    <p:sldId id="297" r:id="rId11"/>
    <p:sldId id="375" r:id="rId12"/>
    <p:sldId id="376" r:id="rId13"/>
    <p:sldId id="299" r:id="rId14"/>
    <p:sldId id="301" r:id="rId15"/>
    <p:sldId id="302" r:id="rId16"/>
    <p:sldId id="303" r:id="rId17"/>
    <p:sldId id="304" r:id="rId18"/>
    <p:sldId id="305" r:id="rId19"/>
    <p:sldId id="307" r:id="rId20"/>
    <p:sldId id="308" r:id="rId21"/>
    <p:sldId id="309" r:id="rId22"/>
    <p:sldId id="311" r:id="rId23"/>
    <p:sldId id="312" r:id="rId24"/>
    <p:sldId id="314" r:id="rId25"/>
    <p:sldId id="315" r:id="rId26"/>
    <p:sldId id="316" r:id="rId27"/>
    <p:sldId id="317" r:id="rId28"/>
    <p:sldId id="318" r:id="rId29"/>
    <p:sldId id="319" r:id="rId30"/>
    <p:sldId id="320" r:id="rId31"/>
    <p:sldId id="377" r:id="rId32"/>
    <p:sldId id="324" r:id="rId33"/>
    <p:sldId id="325" r:id="rId34"/>
    <p:sldId id="326" r:id="rId35"/>
    <p:sldId id="327" r:id="rId36"/>
    <p:sldId id="261" r:id="rId37"/>
    <p:sldId id="328" r:id="rId38"/>
    <p:sldId id="329" r:id="rId39"/>
    <p:sldId id="321" r:id="rId40"/>
    <p:sldId id="322" r:id="rId41"/>
    <p:sldId id="260" r:id="rId42"/>
    <p:sldId id="323" r:id="rId43"/>
    <p:sldId id="262" r:id="rId44"/>
    <p:sldId id="265" r:id="rId45"/>
    <p:sldId id="266" r:id="rId46"/>
    <p:sldId id="267" r:id="rId47"/>
    <p:sldId id="26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36" r:id="rId61"/>
    <p:sldId id="337" r:id="rId62"/>
    <p:sldId id="338" r:id="rId63"/>
    <p:sldId id="339" r:id="rId64"/>
    <p:sldId id="340" r:id="rId65"/>
    <p:sldId id="341" r:id="rId66"/>
    <p:sldId id="371" r:id="rId67"/>
    <p:sldId id="343" r:id="rId68"/>
    <p:sldId id="344" r:id="rId69"/>
    <p:sldId id="345" r:id="rId70"/>
    <p:sldId id="346" r:id="rId71"/>
    <p:sldId id="263" r:id="rId72"/>
    <p:sldId id="264" r:id="rId73"/>
    <p:sldId id="347" r:id="rId74"/>
    <p:sldId id="348" r:id="rId75"/>
    <p:sldId id="298" r:id="rId76"/>
    <p:sldId id="284" r:id="rId77"/>
    <p:sldId id="300" r:id="rId78"/>
    <p:sldId id="296" r:id="rId79"/>
    <p:sldId id="295" r:id="rId80"/>
    <p:sldId id="285" r:id="rId81"/>
    <p:sldId id="294" r:id="rId82"/>
    <p:sldId id="349" r:id="rId83"/>
    <p:sldId id="350" r:id="rId84"/>
    <p:sldId id="351" r:id="rId85"/>
    <p:sldId id="352" r:id="rId86"/>
    <p:sldId id="354" r:id="rId87"/>
    <p:sldId id="356" r:id="rId88"/>
    <p:sldId id="357" r:id="rId89"/>
    <p:sldId id="358" r:id="rId90"/>
    <p:sldId id="269" r:id="rId91"/>
    <p:sldId id="270" r:id="rId92"/>
    <p:sldId id="271"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0FC630A5-70B8-485A-B546-A6A871DB4B5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5D4E52-7804-490D-A4AF-FFC9BCDA8DDC}">
      <dgm:prSet custT="1"/>
      <dgm:spPr/>
      <dgm:t>
        <a:bodyPr/>
        <a:lstStyle/>
        <a:p>
          <a:r>
            <a:rPr lang="en-US" sz="1600" dirty="0"/>
            <a:t>Sensor: an electronic device that is capable of perceiving and recording data from the environment. E.g. Temperature sensor, Water sensor, Vibration sensor.</a:t>
          </a:r>
        </a:p>
      </dgm:t>
    </dgm:pt>
    <dgm:pt modelId="{1F30A1E4-92F8-4478-8D91-CDAA427294AE}" type="parTrans" cxnId="{F13FE57F-3687-419D-B9CC-0B02425A5743}">
      <dgm:prSet/>
      <dgm:spPr/>
      <dgm:t>
        <a:bodyPr/>
        <a:lstStyle/>
        <a:p>
          <a:endParaRPr lang="en-US"/>
        </a:p>
      </dgm:t>
    </dgm:pt>
    <dgm:pt modelId="{09E2D29F-4B52-4E23-8A11-1B4582E7F71B}" type="sibTrans" cxnId="{F13FE57F-3687-419D-B9CC-0B02425A5743}">
      <dgm:prSet/>
      <dgm:spPr/>
      <dgm:t>
        <a:bodyPr/>
        <a:lstStyle/>
        <a:p>
          <a:endParaRPr lang="en-US"/>
        </a:p>
      </dgm:t>
    </dgm:pt>
    <dgm:pt modelId="{EF3ADDA6-6255-481A-A0CB-638EFAB4F7DC}">
      <dgm:prSet/>
      <dgm:spPr/>
      <dgm:t>
        <a:bodyPr/>
        <a:lstStyle/>
        <a:p>
          <a:r>
            <a:rPr lang="en-US" dirty="0"/>
            <a:t>A network refers to the linking of two or more components to share resources. E.g. LAN, WAN, etc.</a:t>
          </a:r>
        </a:p>
      </dgm:t>
    </dgm:pt>
    <dgm:pt modelId="{FCED3A3A-F0AD-47A4-A86D-04CD38D8C215}" type="parTrans" cxnId="{7E25EB05-F5E7-4A63-AECF-68BCA20B6A47}">
      <dgm:prSet/>
      <dgm:spPr/>
      <dgm:t>
        <a:bodyPr/>
        <a:lstStyle/>
        <a:p>
          <a:endParaRPr lang="en-US"/>
        </a:p>
      </dgm:t>
    </dgm:pt>
    <dgm:pt modelId="{3A6B72F5-4BEE-4381-9682-E003E44C85A2}" type="sibTrans" cxnId="{7E25EB05-F5E7-4A63-AECF-68BCA20B6A47}">
      <dgm:prSet/>
      <dgm:spPr/>
      <dgm:t>
        <a:bodyPr/>
        <a:lstStyle/>
        <a:p>
          <a:endParaRPr lang="en-US"/>
        </a:p>
      </dgm:t>
    </dgm:pt>
    <dgm:pt modelId="{B2F54C5E-4171-4301-B829-09A07CF34BEF}">
      <dgm:prSet/>
      <dgm:spPr/>
      <dgm:t>
        <a:bodyPr/>
        <a:lstStyle/>
        <a:p>
          <a:r>
            <a:rPr lang="en-US" dirty="0"/>
            <a:t>A sensor network refers to how spatially dispersed sensors transfer their data to a centralized device for further processing into information</a:t>
          </a:r>
        </a:p>
      </dgm:t>
    </dgm:pt>
    <dgm:pt modelId="{B65B967D-20D7-48C2-8FCA-145833E1A1F5}" type="parTrans" cxnId="{A0026FAB-6422-4581-BAED-DC0E36C66CBA}">
      <dgm:prSet/>
      <dgm:spPr/>
      <dgm:t>
        <a:bodyPr/>
        <a:lstStyle/>
        <a:p>
          <a:endParaRPr lang="en-US"/>
        </a:p>
      </dgm:t>
    </dgm:pt>
    <dgm:pt modelId="{5DEEA5C0-D88E-4525-B764-A8A154B2802A}" type="sibTrans" cxnId="{A0026FAB-6422-4581-BAED-DC0E36C66CBA}">
      <dgm:prSet/>
      <dgm:spPr/>
      <dgm:t>
        <a:bodyPr/>
        <a:lstStyle/>
        <a:p>
          <a:endParaRPr lang="en-US"/>
        </a:p>
      </dgm:t>
    </dgm:pt>
    <dgm:pt modelId="{CDE665AF-3772-4788-9973-1055939508A4}" type="pres">
      <dgm:prSet presAssocID="{0FC630A5-70B8-485A-B546-A6A871DB4B57}" presName="root" presStyleCnt="0">
        <dgm:presLayoutVars>
          <dgm:dir/>
          <dgm:resizeHandles val="exact"/>
        </dgm:presLayoutVars>
      </dgm:prSet>
      <dgm:spPr/>
    </dgm:pt>
    <dgm:pt modelId="{0441C6B0-2879-4173-9E9F-938D25BF82D0}" type="pres">
      <dgm:prSet presAssocID="{805D4E52-7804-490D-A4AF-FFC9BCDA8DDC}" presName="compNode" presStyleCnt="0"/>
      <dgm:spPr/>
    </dgm:pt>
    <dgm:pt modelId="{944B12E4-3F7A-494D-9705-263F670D0472}" type="pres">
      <dgm:prSet presAssocID="{805D4E52-7804-490D-A4AF-FFC9BCDA8D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17833D60-3646-4E7E-B03C-BBA9832E2F99}" type="pres">
      <dgm:prSet presAssocID="{805D4E52-7804-490D-A4AF-FFC9BCDA8DDC}" presName="spaceRect" presStyleCnt="0"/>
      <dgm:spPr/>
    </dgm:pt>
    <dgm:pt modelId="{AE0B530D-6301-42DD-AFD5-6E2558E71EF0}" type="pres">
      <dgm:prSet presAssocID="{805D4E52-7804-490D-A4AF-FFC9BCDA8DDC}" presName="textRect" presStyleLbl="revTx" presStyleIdx="0" presStyleCnt="3">
        <dgm:presLayoutVars>
          <dgm:chMax val="1"/>
          <dgm:chPref val="1"/>
        </dgm:presLayoutVars>
      </dgm:prSet>
      <dgm:spPr/>
    </dgm:pt>
    <dgm:pt modelId="{73A1D889-538C-4FCA-93B0-0531C5F09A80}" type="pres">
      <dgm:prSet presAssocID="{09E2D29F-4B52-4E23-8A11-1B4582E7F71B}" presName="sibTrans" presStyleCnt="0"/>
      <dgm:spPr/>
    </dgm:pt>
    <dgm:pt modelId="{845287D9-33DE-48F0-B73E-720D98619151}" type="pres">
      <dgm:prSet presAssocID="{EF3ADDA6-6255-481A-A0CB-638EFAB4F7DC}" presName="compNode" presStyleCnt="0"/>
      <dgm:spPr/>
    </dgm:pt>
    <dgm:pt modelId="{AB677DE7-9761-4CEC-816C-B64149E82207}" type="pres">
      <dgm:prSet presAssocID="{EF3ADDA6-6255-481A-A0CB-638EFAB4F7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rver"/>
        </a:ext>
      </dgm:extLst>
    </dgm:pt>
    <dgm:pt modelId="{7706C717-E2EE-4294-A9C4-B1BAFD260463}" type="pres">
      <dgm:prSet presAssocID="{EF3ADDA6-6255-481A-A0CB-638EFAB4F7DC}" presName="spaceRect" presStyleCnt="0"/>
      <dgm:spPr/>
    </dgm:pt>
    <dgm:pt modelId="{1E117CFF-AF79-4D08-81AF-CC59EF62F51E}" type="pres">
      <dgm:prSet presAssocID="{EF3ADDA6-6255-481A-A0CB-638EFAB4F7DC}" presName="textRect" presStyleLbl="revTx" presStyleIdx="1" presStyleCnt="3">
        <dgm:presLayoutVars>
          <dgm:chMax val="1"/>
          <dgm:chPref val="1"/>
        </dgm:presLayoutVars>
      </dgm:prSet>
      <dgm:spPr/>
    </dgm:pt>
    <dgm:pt modelId="{C110ACDE-19A7-4EDF-B2E2-54B743628E5F}" type="pres">
      <dgm:prSet presAssocID="{3A6B72F5-4BEE-4381-9682-E003E44C85A2}" presName="sibTrans" presStyleCnt="0"/>
      <dgm:spPr/>
    </dgm:pt>
    <dgm:pt modelId="{B8928343-264F-406A-8DC6-718F4DBC1A7B}" type="pres">
      <dgm:prSet presAssocID="{B2F54C5E-4171-4301-B829-09A07CF34BEF}" presName="compNode" presStyleCnt="0"/>
      <dgm:spPr/>
    </dgm:pt>
    <dgm:pt modelId="{0667714B-2726-4132-A5EE-F11FFB1ED0FC}" type="pres">
      <dgm:prSet presAssocID="{B2F54C5E-4171-4301-B829-09A07CF34BE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E7A77167-CD3C-4D7A-BD27-4A55F06477D0}" type="pres">
      <dgm:prSet presAssocID="{B2F54C5E-4171-4301-B829-09A07CF34BEF}" presName="spaceRect" presStyleCnt="0"/>
      <dgm:spPr/>
    </dgm:pt>
    <dgm:pt modelId="{C203EB8D-690A-49F5-B4B8-1991314EE864}" type="pres">
      <dgm:prSet presAssocID="{B2F54C5E-4171-4301-B829-09A07CF34BEF}" presName="textRect" presStyleLbl="revTx" presStyleIdx="2" presStyleCnt="3">
        <dgm:presLayoutVars>
          <dgm:chMax val="1"/>
          <dgm:chPref val="1"/>
        </dgm:presLayoutVars>
      </dgm:prSet>
      <dgm:spPr/>
    </dgm:pt>
  </dgm:ptLst>
  <dgm:cxnLst>
    <dgm:cxn modelId="{7E25EB05-F5E7-4A63-AECF-68BCA20B6A47}" srcId="{0FC630A5-70B8-485A-B546-A6A871DB4B57}" destId="{EF3ADDA6-6255-481A-A0CB-638EFAB4F7DC}" srcOrd="1" destOrd="0" parTransId="{FCED3A3A-F0AD-47A4-A86D-04CD38D8C215}" sibTransId="{3A6B72F5-4BEE-4381-9682-E003E44C85A2}"/>
    <dgm:cxn modelId="{3E65770E-4970-4E5A-A38F-D2D66DCF31DA}" type="presOf" srcId="{EF3ADDA6-6255-481A-A0CB-638EFAB4F7DC}" destId="{1E117CFF-AF79-4D08-81AF-CC59EF62F51E}" srcOrd="0" destOrd="0" presId="urn:microsoft.com/office/officeart/2018/2/layout/IconLabelList"/>
    <dgm:cxn modelId="{91AE3912-3B2F-4A8D-B8AE-86D6A5381BB3}" type="presOf" srcId="{0FC630A5-70B8-485A-B546-A6A871DB4B57}" destId="{CDE665AF-3772-4788-9973-1055939508A4}" srcOrd="0" destOrd="0" presId="urn:microsoft.com/office/officeart/2018/2/layout/IconLabelList"/>
    <dgm:cxn modelId="{D78B8D63-A187-4803-95D5-4055F6B80821}" type="presOf" srcId="{805D4E52-7804-490D-A4AF-FFC9BCDA8DDC}" destId="{AE0B530D-6301-42DD-AFD5-6E2558E71EF0}" srcOrd="0" destOrd="0" presId="urn:microsoft.com/office/officeart/2018/2/layout/IconLabelList"/>
    <dgm:cxn modelId="{F13FE57F-3687-419D-B9CC-0B02425A5743}" srcId="{0FC630A5-70B8-485A-B546-A6A871DB4B57}" destId="{805D4E52-7804-490D-A4AF-FFC9BCDA8DDC}" srcOrd="0" destOrd="0" parTransId="{1F30A1E4-92F8-4478-8D91-CDAA427294AE}" sibTransId="{09E2D29F-4B52-4E23-8A11-1B4582E7F71B}"/>
    <dgm:cxn modelId="{A0026FAB-6422-4581-BAED-DC0E36C66CBA}" srcId="{0FC630A5-70B8-485A-B546-A6A871DB4B57}" destId="{B2F54C5E-4171-4301-B829-09A07CF34BEF}" srcOrd="2" destOrd="0" parTransId="{B65B967D-20D7-48C2-8FCA-145833E1A1F5}" sibTransId="{5DEEA5C0-D88E-4525-B764-A8A154B2802A}"/>
    <dgm:cxn modelId="{3B353EED-7CB0-49D1-9450-1FCC64DA911D}" type="presOf" srcId="{B2F54C5E-4171-4301-B829-09A07CF34BEF}" destId="{C203EB8D-690A-49F5-B4B8-1991314EE864}" srcOrd="0" destOrd="0" presId="urn:microsoft.com/office/officeart/2018/2/layout/IconLabelList"/>
    <dgm:cxn modelId="{0B4E5803-B494-4DA5-8165-83517B32DFEB}" type="presParOf" srcId="{CDE665AF-3772-4788-9973-1055939508A4}" destId="{0441C6B0-2879-4173-9E9F-938D25BF82D0}" srcOrd="0" destOrd="0" presId="urn:microsoft.com/office/officeart/2018/2/layout/IconLabelList"/>
    <dgm:cxn modelId="{2458FC78-82B5-4B36-81C5-634C0EB05FB6}" type="presParOf" srcId="{0441C6B0-2879-4173-9E9F-938D25BF82D0}" destId="{944B12E4-3F7A-494D-9705-263F670D0472}" srcOrd="0" destOrd="0" presId="urn:microsoft.com/office/officeart/2018/2/layout/IconLabelList"/>
    <dgm:cxn modelId="{4ED7B0C4-C721-42DC-8CE9-63EE2E9042D0}" type="presParOf" srcId="{0441C6B0-2879-4173-9E9F-938D25BF82D0}" destId="{17833D60-3646-4E7E-B03C-BBA9832E2F99}" srcOrd="1" destOrd="0" presId="urn:microsoft.com/office/officeart/2018/2/layout/IconLabelList"/>
    <dgm:cxn modelId="{2086F7A4-7844-4F17-BEE6-6F04B8EA11AE}" type="presParOf" srcId="{0441C6B0-2879-4173-9E9F-938D25BF82D0}" destId="{AE0B530D-6301-42DD-AFD5-6E2558E71EF0}" srcOrd="2" destOrd="0" presId="urn:microsoft.com/office/officeart/2018/2/layout/IconLabelList"/>
    <dgm:cxn modelId="{A711695A-3051-425A-B7DD-4D7D1FF97889}" type="presParOf" srcId="{CDE665AF-3772-4788-9973-1055939508A4}" destId="{73A1D889-538C-4FCA-93B0-0531C5F09A80}" srcOrd="1" destOrd="0" presId="urn:microsoft.com/office/officeart/2018/2/layout/IconLabelList"/>
    <dgm:cxn modelId="{6D7A2DB5-8B62-43D9-8979-0A102182151C}" type="presParOf" srcId="{CDE665AF-3772-4788-9973-1055939508A4}" destId="{845287D9-33DE-48F0-B73E-720D98619151}" srcOrd="2" destOrd="0" presId="urn:microsoft.com/office/officeart/2018/2/layout/IconLabelList"/>
    <dgm:cxn modelId="{279CDD3A-AC01-426C-88DC-7EC6A9C7D6AE}" type="presParOf" srcId="{845287D9-33DE-48F0-B73E-720D98619151}" destId="{AB677DE7-9761-4CEC-816C-B64149E82207}" srcOrd="0" destOrd="0" presId="urn:microsoft.com/office/officeart/2018/2/layout/IconLabelList"/>
    <dgm:cxn modelId="{4F9718D1-7C51-477B-A1AE-AF216E8D20D5}" type="presParOf" srcId="{845287D9-33DE-48F0-B73E-720D98619151}" destId="{7706C717-E2EE-4294-A9C4-B1BAFD260463}" srcOrd="1" destOrd="0" presId="urn:microsoft.com/office/officeart/2018/2/layout/IconLabelList"/>
    <dgm:cxn modelId="{5F982B46-0DAC-4DA0-B332-D12CC16E0B9C}" type="presParOf" srcId="{845287D9-33DE-48F0-B73E-720D98619151}" destId="{1E117CFF-AF79-4D08-81AF-CC59EF62F51E}" srcOrd="2" destOrd="0" presId="urn:microsoft.com/office/officeart/2018/2/layout/IconLabelList"/>
    <dgm:cxn modelId="{0D7E49B9-4D93-4C54-B9B7-204243A8A9CC}" type="presParOf" srcId="{CDE665AF-3772-4788-9973-1055939508A4}" destId="{C110ACDE-19A7-4EDF-B2E2-54B743628E5F}" srcOrd="3" destOrd="0" presId="urn:microsoft.com/office/officeart/2018/2/layout/IconLabelList"/>
    <dgm:cxn modelId="{7C970F46-2FED-4692-997B-653C9B85F96C}" type="presParOf" srcId="{CDE665AF-3772-4788-9973-1055939508A4}" destId="{B8928343-264F-406A-8DC6-718F4DBC1A7B}" srcOrd="4" destOrd="0" presId="urn:microsoft.com/office/officeart/2018/2/layout/IconLabelList"/>
    <dgm:cxn modelId="{24F404B4-DAAA-4EF1-9B1B-04BB72C1C5A9}" type="presParOf" srcId="{B8928343-264F-406A-8DC6-718F4DBC1A7B}" destId="{0667714B-2726-4132-A5EE-F11FFB1ED0FC}" srcOrd="0" destOrd="0" presId="urn:microsoft.com/office/officeart/2018/2/layout/IconLabelList"/>
    <dgm:cxn modelId="{73B1FE6A-64BB-4BE8-A77D-B27E2EF13E73}" type="presParOf" srcId="{B8928343-264F-406A-8DC6-718F4DBC1A7B}" destId="{E7A77167-CD3C-4D7A-BD27-4A55F06477D0}" srcOrd="1" destOrd="0" presId="urn:microsoft.com/office/officeart/2018/2/layout/IconLabelList"/>
    <dgm:cxn modelId="{382AAB00-0369-4C11-A059-36C1F9066645}" type="presParOf" srcId="{B8928343-264F-406A-8DC6-718F4DBC1A7B}" destId="{C203EB8D-690A-49F5-B4B8-1991314EE86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E3EB70-8F09-448F-87C4-61706FA4454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CD9D4E6-F25F-4BED-B6CA-5D66C3C03103}">
      <dgm:prSet custT="1"/>
      <dgm:spPr/>
      <dgm:t>
        <a:bodyPr/>
        <a:lstStyle/>
        <a:p>
          <a:pPr>
            <a:lnSpc>
              <a:spcPct val="100000"/>
            </a:lnSpc>
          </a:pPr>
          <a:r>
            <a:rPr lang="en-US" sz="1800" b="1" dirty="0"/>
            <a:t>Wired sensor networks</a:t>
          </a:r>
          <a:r>
            <a:rPr lang="en-US" sz="1800" dirty="0"/>
            <a:t>: This type of sensor network deals with interconnecting various nodes to share data with the centralized device via physical wires. E.g., wire jumpers, copper wires, etc. This type of network is less common than wireless sensor networks because it can be more difficult and expensive to deploy. </a:t>
          </a:r>
        </a:p>
      </dgm:t>
    </dgm:pt>
    <dgm:pt modelId="{86717284-505F-413A-A9B3-05AEF7BD2DD0}" type="parTrans" cxnId="{3784EB40-6A69-4995-AEAF-1EE9917AD3B4}">
      <dgm:prSet/>
      <dgm:spPr/>
      <dgm:t>
        <a:bodyPr/>
        <a:lstStyle/>
        <a:p>
          <a:endParaRPr lang="en-US"/>
        </a:p>
      </dgm:t>
    </dgm:pt>
    <dgm:pt modelId="{81655E1A-5181-41A3-B9DE-3FB85B7E8D2D}" type="sibTrans" cxnId="{3784EB40-6A69-4995-AEAF-1EE9917AD3B4}">
      <dgm:prSet/>
      <dgm:spPr/>
      <dgm:t>
        <a:bodyPr/>
        <a:lstStyle/>
        <a:p>
          <a:endParaRPr lang="en-US"/>
        </a:p>
      </dgm:t>
    </dgm:pt>
    <dgm:pt modelId="{9530540E-7B0E-463A-BC05-99208E8A6763}">
      <dgm:prSet/>
      <dgm:spPr/>
      <dgm:t>
        <a:bodyPr/>
        <a:lstStyle/>
        <a:p>
          <a:pPr>
            <a:lnSpc>
              <a:spcPct val="100000"/>
            </a:lnSpc>
          </a:pPr>
          <a:r>
            <a:rPr lang="en-US" b="1" dirty="0"/>
            <a:t>Wireless Sensor Networks</a:t>
          </a:r>
          <a:r>
            <a:rPr lang="en-US" dirty="0"/>
            <a:t>: This deals with sharing information with the centralized device without the use of physical wires. This type of network is more common because it is easier and less expensive to deploy. Also, wireless sensor networks are more flexible and can be used in a wider variety of applications.</a:t>
          </a:r>
        </a:p>
      </dgm:t>
    </dgm:pt>
    <dgm:pt modelId="{FD51D5B5-F55B-4090-92E4-00B04C58C326}" type="parTrans" cxnId="{42E429BB-5177-43A2-8845-DD3DC645C689}">
      <dgm:prSet/>
      <dgm:spPr/>
      <dgm:t>
        <a:bodyPr/>
        <a:lstStyle/>
        <a:p>
          <a:endParaRPr lang="en-US"/>
        </a:p>
      </dgm:t>
    </dgm:pt>
    <dgm:pt modelId="{3645715B-369E-4A52-9EC7-64F8A4029EB1}" type="sibTrans" cxnId="{42E429BB-5177-43A2-8845-DD3DC645C689}">
      <dgm:prSet/>
      <dgm:spPr/>
      <dgm:t>
        <a:bodyPr/>
        <a:lstStyle/>
        <a:p>
          <a:endParaRPr lang="en-US"/>
        </a:p>
      </dgm:t>
    </dgm:pt>
    <dgm:pt modelId="{278DB7E6-F734-43A1-93AE-0090BEEE4C2F}" type="pres">
      <dgm:prSet presAssocID="{0BE3EB70-8F09-448F-87C4-61706FA4454A}" presName="root" presStyleCnt="0">
        <dgm:presLayoutVars>
          <dgm:dir/>
          <dgm:resizeHandles val="exact"/>
        </dgm:presLayoutVars>
      </dgm:prSet>
      <dgm:spPr/>
    </dgm:pt>
    <dgm:pt modelId="{BACF6123-B877-474B-B5E5-17999113E4BC}" type="pres">
      <dgm:prSet presAssocID="{5CD9D4E6-F25F-4BED-B6CA-5D66C3C03103}" presName="compNode" presStyleCnt="0"/>
      <dgm:spPr/>
    </dgm:pt>
    <dgm:pt modelId="{9F096E17-1B74-47B5-99C0-E65FC1FF352D}" type="pres">
      <dgm:prSet presAssocID="{5CD9D4E6-F25F-4BED-B6CA-5D66C3C03103}" presName="iconRect" presStyleLbl="node1" presStyleIdx="0" presStyleCnt="2" custScaleX="144020" custScaleY="166265" custLinFactNeighborX="-33212" custLinFactNeighborY="-49862"/>
      <dgm:spPr>
        <a:xfrm>
          <a:off x="601759" y="313189"/>
          <a:ext cx="1574858" cy="18181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prstClr val="white">
              <a:hueOff val="0"/>
              <a:satOff val="0"/>
              <a:lumOff val="0"/>
              <a:alphaOff val="0"/>
            </a:prstClr>
          </a:solidFill>
          <a:prstDash val="solid"/>
          <a:miter lim="800000"/>
        </a:ln>
        <a:effectLst/>
      </dgm:spPr>
      <dgm:extLst>
        <a:ext uri="{E40237B7-FDA0-4F09-8148-C483321AD2D9}">
          <dgm14:cNvPr xmlns:dgm14="http://schemas.microsoft.com/office/drawing/2010/diagram" id="0" name="" descr="Wireless"/>
        </a:ext>
      </dgm:extLst>
    </dgm:pt>
    <dgm:pt modelId="{221C0448-9048-4A8D-9F5A-F8B06A8720A6}" type="pres">
      <dgm:prSet presAssocID="{5CD9D4E6-F25F-4BED-B6CA-5D66C3C03103}" presName="spaceRect" presStyleCnt="0"/>
      <dgm:spPr/>
    </dgm:pt>
    <dgm:pt modelId="{D40DD0D3-EDC2-4767-A672-627984A54790}" type="pres">
      <dgm:prSet presAssocID="{5CD9D4E6-F25F-4BED-B6CA-5D66C3C03103}" presName="textRect" presStyleLbl="revTx" presStyleIdx="0" presStyleCnt="2" custScaleX="144036" custScaleY="119445" custLinFactNeighborX="-1935" custLinFactNeighborY="-18024">
        <dgm:presLayoutVars>
          <dgm:chMax val="1"/>
          <dgm:chPref val="1"/>
        </dgm:presLayoutVars>
      </dgm:prSet>
      <dgm:spPr/>
    </dgm:pt>
    <dgm:pt modelId="{4D697DB8-8CE9-42F3-B2C2-DC53E3FF6CC3}" type="pres">
      <dgm:prSet presAssocID="{81655E1A-5181-41A3-B9DE-3FB85B7E8D2D}" presName="sibTrans" presStyleCnt="0"/>
      <dgm:spPr/>
    </dgm:pt>
    <dgm:pt modelId="{4615BFB9-323B-40DC-AC73-352262D4E6E6}" type="pres">
      <dgm:prSet presAssocID="{9530540E-7B0E-463A-BC05-99208E8A6763}" presName="compNode" presStyleCnt="0"/>
      <dgm:spPr/>
    </dgm:pt>
    <dgm:pt modelId="{3E801CA2-29E2-400A-92AC-6AC9A91CD787}" type="pres">
      <dgm:prSet presAssocID="{9530540E-7B0E-463A-BC05-99208E8A6763}" presName="iconRect" presStyleLbl="node1" presStyleIdx="1" presStyleCnt="2" custScaleX="177350" custScaleY="162610" custLinFactNeighborX="3924" custLinFactNeighborY="-1528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reless router"/>
        </a:ext>
      </dgm:extLst>
    </dgm:pt>
    <dgm:pt modelId="{457A5B05-F9CF-45EF-BE39-9DC2E1EF70B4}" type="pres">
      <dgm:prSet presAssocID="{9530540E-7B0E-463A-BC05-99208E8A6763}" presName="spaceRect" presStyleCnt="0"/>
      <dgm:spPr/>
    </dgm:pt>
    <dgm:pt modelId="{A330E695-748F-47C9-88BD-A32D62FED7D3}" type="pres">
      <dgm:prSet presAssocID="{9530540E-7B0E-463A-BC05-99208E8A6763}" presName="textRect" presStyleLbl="revTx" presStyleIdx="1" presStyleCnt="2" custScaleX="173229" custScaleY="169952" custLinFactNeighborX="1239" custLinFactNeighborY="19068">
        <dgm:presLayoutVars>
          <dgm:chMax val="1"/>
          <dgm:chPref val="1"/>
        </dgm:presLayoutVars>
      </dgm:prSet>
      <dgm:spPr/>
    </dgm:pt>
  </dgm:ptLst>
  <dgm:cxnLst>
    <dgm:cxn modelId="{0091D71E-0857-4C17-8024-1D2FE3B7E902}" type="presOf" srcId="{0BE3EB70-8F09-448F-87C4-61706FA4454A}" destId="{278DB7E6-F734-43A1-93AE-0090BEEE4C2F}" srcOrd="0" destOrd="0" presId="urn:microsoft.com/office/officeart/2018/2/layout/IconLabelList"/>
    <dgm:cxn modelId="{21B6A72F-CFD6-43FF-98F0-716EC887C673}" type="presOf" srcId="{5CD9D4E6-F25F-4BED-B6CA-5D66C3C03103}" destId="{D40DD0D3-EDC2-4767-A672-627984A54790}" srcOrd="0" destOrd="0" presId="urn:microsoft.com/office/officeart/2018/2/layout/IconLabelList"/>
    <dgm:cxn modelId="{3784EB40-6A69-4995-AEAF-1EE9917AD3B4}" srcId="{0BE3EB70-8F09-448F-87C4-61706FA4454A}" destId="{5CD9D4E6-F25F-4BED-B6CA-5D66C3C03103}" srcOrd="0" destOrd="0" parTransId="{86717284-505F-413A-A9B3-05AEF7BD2DD0}" sibTransId="{81655E1A-5181-41A3-B9DE-3FB85B7E8D2D}"/>
    <dgm:cxn modelId="{42E429BB-5177-43A2-8845-DD3DC645C689}" srcId="{0BE3EB70-8F09-448F-87C4-61706FA4454A}" destId="{9530540E-7B0E-463A-BC05-99208E8A6763}" srcOrd="1" destOrd="0" parTransId="{FD51D5B5-F55B-4090-92E4-00B04C58C326}" sibTransId="{3645715B-369E-4A52-9EC7-64F8A4029EB1}"/>
    <dgm:cxn modelId="{4E333EC3-A690-4116-8EEF-7D240603728B}" type="presOf" srcId="{9530540E-7B0E-463A-BC05-99208E8A6763}" destId="{A330E695-748F-47C9-88BD-A32D62FED7D3}" srcOrd="0" destOrd="0" presId="urn:microsoft.com/office/officeart/2018/2/layout/IconLabelList"/>
    <dgm:cxn modelId="{2B313A60-E2C0-498F-8DBF-D96268867FFE}" type="presParOf" srcId="{278DB7E6-F734-43A1-93AE-0090BEEE4C2F}" destId="{BACF6123-B877-474B-B5E5-17999113E4BC}" srcOrd="0" destOrd="0" presId="urn:microsoft.com/office/officeart/2018/2/layout/IconLabelList"/>
    <dgm:cxn modelId="{82628991-FA0D-4AEA-8C27-4E7D7CC0969C}" type="presParOf" srcId="{BACF6123-B877-474B-B5E5-17999113E4BC}" destId="{9F096E17-1B74-47B5-99C0-E65FC1FF352D}" srcOrd="0" destOrd="0" presId="urn:microsoft.com/office/officeart/2018/2/layout/IconLabelList"/>
    <dgm:cxn modelId="{015E0E6D-1B4F-4CA7-8D79-DC4850E74B9A}" type="presParOf" srcId="{BACF6123-B877-474B-B5E5-17999113E4BC}" destId="{221C0448-9048-4A8D-9F5A-F8B06A8720A6}" srcOrd="1" destOrd="0" presId="urn:microsoft.com/office/officeart/2018/2/layout/IconLabelList"/>
    <dgm:cxn modelId="{FBB60D0C-318E-47FB-AD55-65B626B14261}" type="presParOf" srcId="{BACF6123-B877-474B-B5E5-17999113E4BC}" destId="{D40DD0D3-EDC2-4767-A672-627984A54790}" srcOrd="2" destOrd="0" presId="urn:microsoft.com/office/officeart/2018/2/layout/IconLabelList"/>
    <dgm:cxn modelId="{132BBDAF-5F72-4DAC-B25F-28A8085A4A0C}" type="presParOf" srcId="{278DB7E6-F734-43A1-93AE-0090BEEE4C2F}" destId="{4D697DB8-8CE9-42F3-B2C2-DC53E3FF6CC3}" srcOrd="1" destOrd="0" presId="urn:microsoft.com/office/officeart/2018/2/layout/IconLabelList"/>
    <dgm:cxn modelId="{4D2377D8-5E82-47A6-8E14-47DD64147C22}" type="presParOf" srcId="{278DB7E6-F734-43A1-93AE-0090BEEE4C2F}" destId="{4615BFB9-323B-40DC-AC73-352262D4E6E6}" srcOrd="2" destOrd="0" presId="urn:microsoft.com/office/officeart/2018/2/layout/IconLabelList"/>
    <dgm:cxn modelId="{83C8B5A7-F8FD-411B-9002-0F71DE00EB37}" type="presParOf" srcId="{4615BFB9-323B-40DC-AC73-352262D4E6E6}" destId="{3E801CA2-29E2-400A-92AC-6AC9A91CD787}" srcOrd="0" destOrd="0" presId="urn:microsoft.com/office/officeart/2018/2/layout/IconLabelList"/>
    <dgm:cxn modelId="{720B0D8D-0057-47A5-B7CD-D60C32A3A4DD}" type="presParOf" srcId="{4615BFB9-323B-40DC-AC73-352262D4E6E6}" destId="{457A5B05-F9CF-45EF-BE39-9DC2E1EF70B4}" srcOrd="1" destOrd="0" presId="urn:microsoft.com/office/officeart/2018/2/layout/IconLabelList"/>
    <dgm:cxn modelId="{C33EA398-23FD-473C-AE3E-898B853EB4FC}" type="presParOf" srcId="{4615BFB9-323B-40DC-AC73-352262D4E6E6}" destId="{A330E695-748F-47C9-88BD-A32D62FED7D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59706EB-8FA3-4AA1-AE70-1DF7A6C05A0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2161FC42-3D6F-4522-8301-6D97BC4536E4}" type="pres">
      <dgm:prSet presAssocID="{959706EB-8FA3-4AA1-AE70-1DF7A6C05A06}" presName="root" presStyleCnt="0">
        <dgm:presLayoutVars>
          <dgm:dir/>
          <dgm:resizeHandles val="exact"/>
        </dgm:presLayoutVars>
      </dgm:prSet>
      <dgm:spPr/>
    </dgm:pt>
    <dgm:pt modelId="{73E23E88-095C-488D-9A77-DFA2DF0F8D2E}" type="pres">
      <dgm:prSet presAssocID="{959706EB-8FA3-4AA1-AE70-1DF7A6C05A06}" presName="container" presStyleCnt="0">
        <dgm:presLayoutVars>
          <dgm:dir/>
          <dgm:resizeHandles val="exact"/>
        </dgm:presLayoutVars>
      </dgm:prSet>
      <dgm:spPr/>
    </dgm:pt>
  </dgm:ptLst>
  <dgm:cxnLst>
    <dgm:cxn modelId="{5213E26C-3BCE-4166-9FAE-F6673365A342}" type="presOf" srcId="{959706EB-8FA3-4AA1-AE70-1DF7A6C05A06}" destId="{2161FC42-3D6F-4522-8301-6D97BC4536E4}" srcOrd="0" destOrd="0" presId="urn:microsoft.com/office/officeart/2018/2/layout/IconCircleList"/>
    <dgm:cxn modelId="{38C3F19E-616B-41C1-86E3-856DAC4E38AD}" type="presParOf" srcId="{2161FC42-3D6F-4522-8301-6D97BC4536E4}" destId="{73E23E88-095C-488D-9A77-DFA2DF0F8D2E}" srcOrd="0"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014285-99D3-4653-BDE2-1F69AC297DAD}"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15EAB58-4290-4BC1-949F-C8A5376997C2}">
      <dgm:prSet/>
      <dgm:spPr/>
      <dgm:t>
        <a:bodyPr/>
        <a:lstStyle/>
        <a:p>
          <a:pPr>
            <a:defRPr cap="all"/>
          </a:pPr>
          <a:r>
            <a:rPr lang="en-US" dirty="0">
              <a:solidFill>
                <a:schemeClr val="tx1"/>
              </a:solidFill>
            </a:rPr>
            <a:t>Scalability and efficiency</a:t>
          </a:r>
        </a:p>
      </dgm:t>
    </dgm:pt>
    <dgm:pt modelId="{36FB658A-9D81-4EE8-B10F-8F2BEEA56455}" type="parTrans" cxnId="{22146801-7206-4397-9BD0-F7410252EAA1}">
      <dgm:prSet/>
      <dgm:spPr/>
      <dgm:t>
        <a:bodyPr/>
        <a:lstStyle/>
        <a:p>
          <a:endParaRPr lang="en-US"/>
        </a:p>
      </dgm:t>
    </dgm:pt>
    <dgm:pt modelId="{2096BD52-DFAD-44D9-B525-A1D36BBA6D93}" type="sibTrans" cxnId="{22146801-7206-4397-9BD0-F7410252EAA1}">
      <dgm:prSet/>
      <dgm:spPr/>
      <dgm:t>
        <a:bodyPr/>
        <a:lstStyle/>
        <a:p>
          <a:endParaRPr lang="en-US"/>
        </a:p>
      </dgm:t>
    </dgm:pt>
    <dgm:pt modelId="{89B04301-938F-4F49-ADC9-2C2B7D5FA134}">
      <dgm:prSet/>
      <dgm:spPr/>
      <dgm:t>
        <a:bodyPr/>
        <a:lstStyle/>
        <a:p>
          <a:pPr>
            <a:defRPr cap="all"/>
          </a:pPr>
          <a:r>
            <a:rPr lang="en-US" dirty="0">
              <a:solidFill>
                <a:schemeClr val="tx1"/>
              </a:solidFill>
            </a:rPr>
            <a:t>Data Aggregation and Filtering</a:t>
          </a:r>
        </a:p>
      </dgm:t>
    </dgm:pt>
    <dgm:pt modelId="{E36B360D-B1DE-4D9D-8468-43833B4A3EAF}" type="parTrans" cxnId="{C2DF31E7-E1BA-4D4E-A5F6-CDAA595A7E1E}">
      <dgm:prSet/>
      <dgm:spPr/>
      <dgm:t>
        <a:bodyPr/>
        <a:lstStyle/>
        <a:p>
          <a:endParaRPr lang="en-US"/>
        </a:p>
      </dgm:t>
    </dgm:pt>
    <dgm:pt modelId="{47DC27C5-58E5-43B8-94E1-286F9EC71F59}" type="sibTrans" cxnId="{C2DF31E7-E1BA-4D4E-A5F6-CDAA595A7E1E}">
      <dgm:prSet/>
      <dgm:spPr/>
      <dgm:t>
        <a:bodyPr/>
        <a:lstStyle/>
        <a:p>
          <a:endParaRPr lang="en-US"/>
        </a:p>
      </dgm:t>
    </dgm:pt>
    <dgm:pt modelId="{D413525A-D538-4478-A4A5-F5457D3D6F28}">
      <dgm:prSet/>
      <dgm:spPr/>
      <dgm:t>
        <a:bodyPr/>
        <a:lstStyle/>
        <a:p>
          <a:pPr>
            <a:defRPr cap="all"/>
          </a:pPr>
          <a:r>
            <a:rPr lang="en-US" dirty="0">
              <a:solidFill>
                <a:schemeClr val="tx1"/>
              </a:solidFill>
            </a:rPr>
            <a:t>Security</a:t>
          </a:r>
        </a:p>
      </dgm:t>
    </dgm:pt>
    <dgm:pt modelId="{03FEB720-292E-49B7-AE8F-EB4E38D7572F}" type="parTrans" cxnId="{E2199DD2-DF31-4456-8D28-205690B935AE}">
      <dgm:prSet/>
      <dgm:spPr/>
      <dgm:t>
        <a:bodyPr/>
        <a:lstStyle/>
        <a:p>
          <a:endParaRPr lang="en-US"/>
        </a:p>
      </dgm:t>
    </dgm:pt>
    <dgm:pt modelId="{A0ABDED0-F4B2-4648-BA2D-D75DF72C32A7}" type="sibTrans" cxnId="{E2199DD2-DF31-4456-8D28-205690B935AE}">
      <dgm:prSet/>
      <dgm:spPr/>
      <dgm:t>
        <a:bodyPr/>
        <a:lstStyle/>
        <a:p>
          <a:endParaRPr lang="en-US"/>
        </a:p>
      </dgm:t>
    </dgm:pt>
    <dgm:pt modelId="{D10C386A-3D08-4755-8877-F436D4B14C2A}">
      <dgm:prSet/>
      <dgm:spPr/>
      <dgm:t>
        <a:bodyPr/>
        <a:lstStyle/>
        <a:p>
          <a:pPr>
            <a:defRPr cap="all"/>
          </a:pPr>
          <a:r>
            <a:rPr lang="en-US" dirty="0">
              <a:solidFill>
                <a:schemeClr val="tx1"/>
              </a:solidFill>
            </a:rPr>
            <a:t>Connectivity and Processing Power</a:t>
          </a:r>
        </a:p>
      </dgm:t>
    </dgm:pt>
    <dgm:pt modelId="{C3D97660-3D5E-4968-A1E5-35AB223B92CB}" type="parTrans" cxnId="{B0A7BD95-DBEB-4C94-83AA-10CADA66CF87}">
      <dgm:prSet/>
      <dgm:spPr/>
      <dgm:t>
        <a:bodyPr/>
        <a:lstStyle/>
        <a:p>
          <a:endParaRPr lang="en-US"/>
        </a:p>
      </dgm:t>
    </dgm:pt>
    <dgm:pt modelId="{5ED41B7E-37E4-4113-AA1C-0B8265F2D868}" type="sibTrans" cxnId="{B0A7BD95-DBEB-4C94-83AA-10CADA66CF87}">
      <dgm:prSet/>
      <dgm:spPr/>
      <dgm:t>
        <a:bodyPr/>
        <a:lstStyle/>
        <a:p>
          <a:endParaRPr lang="en-US"/>
        </a:p>
      </dgm:t>
    </dgm:pt>
    <dgm:pt modelId="{35D3E632-20C2-4424-825E-73D80BE60497}" type="pres">
      <dgm:prSet presAssocID="{A5014285-99D3-4653-BDE2-1F69AC297DAD}" presName="root" presStyleCnt="0">
        <dgm:presLayoutVars>
          <dgm:dir/>
          <dgm:resizeHandles val="exact"/>
        </dgm:presLayoutVars>
      </dgm:prSet>
      <dgm:spPr/>
    </dgm:pt>
    <dgm:pt modelId="{EEB7D7CF-5D07-4B8D-8147-94F2E524B809}" type="pres">
      <dgm:prSet presAssocID="{F15EAB58-4290-4BC1-949F-C8A5376997C2}" presName="compNode" presStyleCnt="0"/>
      <dgm:spPr/>
    </dgm:pt>
    <dgm:pt modelId="{9E2519DB-C4B8-4D85-8058-D1A3D9C5D821}" type="pres">
      <dgm:prSet presAssocID="{F15EAB58-4290-4BC1-949F-C8A5376997C2}" presName="iconBgRect" presStyleLbl="bgShp" presStyleIdx="0" presStyleCnt="4"/>
      <dgm:spPr/>
    </dgm:pt>
    <dgm:pt modelId="{8EDC73B2-35E0-48FE-B2D7-E1BB6A0C86F4}" type="pres">
      <dgm:prSet presAssocID="{F15EAB58-4290-4BC1-949F-C8A5376997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AAEE060C-DD5D-44DF-B974-149F7A1FDB1A}" type="pres">
      <dgm:prSet presAssocID="{F15EAB58-4290-4BC1-949F-C8A5376997C2}" presName="spaceRect" presStyleCnt="0"/>
      <dgm:spPr/>
    </dgm:pt>
    <dgm:pt modelId="{C5C34B6D-8149-4A04-90C3-0319987CECAA}" type="pres">
      <dgm:prSet presAssocID="{F15EAB58-4290-4BC1-949F-C8A5376997C2}" presName="textRect" presStyleLbl="revTx" presStyleIdx="0" presStyleCnt="4">
        <dgm:presLayoutVars>
          <dgm:chMax val="1"/>
          <dgm:chPref val="1"/>
        </dgm:presLayoutVars>
      </dgm:prSet>
      <dgm:spPr/>
    </dgm:pt>
    <dgm:pt modelId="{70F293AD-7BCE-456E-87D2-7D11B8C7C984}" type="pres">
      <dgm:prSet presAssocID="{2096BD52-DFAD-44D9-B525-A1D36BBA6D93}" presName="sibTrans" presStyleCnt="0"/>
      <dgm:spPr/>
    </dgm:pt>
    <dgm:pt modelId="{F59FE554-B986-4C79-8332-A3024391865E}" type="pres">
      <dgm:prSet presAssocID="{89B04301-938F-4F49-ADC9-2C2B7D5FA134}" presName="compNode" presStyleCnt="0"/>
      <dgm:spPr/>
    </dgm:pt>
    <dgm:pt modelId="{5DB66496-FF55-4D32-AD2F-52F129E423A3}" type="pres">
      <dgm:prSet presAssocID="{89B04301-938F-4F49-ADC9-2C2B7D5FA134}" presName="iconBgRect" presStyleLbl="bgShp" presStyleIdx="1" presStyleCnt="4"/>
      <dgm:spPr/>
    </dgm:pt>
    <dgm:pt modelId="{CB43D4D3-C7D8-4F41-AAF0-0EDBEF957FF4}" type="pres">
      <dgm:prSet presAssocID="{89B04301-938F-4F49-ADC9-2C2B7D5FA13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67FF30C-5735-4420-B2C0-8B019F057BE9}" type="pres">
      <dgm:prSet presAssocID="{89B04301-938F-4F49-ADC9-2C2B7D5FA134}" presName="spaceRect" presStyleCnt="0"/>
      <dgm:spPr/>
    </dgm:pt>
    <dgm:pt modelId="{A096D08C-F651-4B8D-BD6D-AC98B0D0A921}" type="pres">
      <dgm:prSet presAssocID="{89B04301-938F-4F49-ADC9-2C2B7D5FA134}" presName="textRect" presStyleLbl="revTx" presStyleIdx="1" presStyleCnt="4">
        <dgm:presLayoutVars>
          <dgm:chMax val="1"/>
          <dgm:chPref val="1"/>
        </dgm:presLayoutVars>
      </dgm:prSet>
      <dgm:spPr/>
    </dgm:pt>
    <dgm:pt modelId="{FC3A00C0-D4C5-49E5-AC94-DFE9E4709154}" type="pres">
      <dgm:prSet presAssocID="{47DC27C5-58E5-43B8-94E1-286F9EC71F59}" presName="sibTrans" presStyleCnt="0"/>
      <dgm:spPr/>
    </dgm:pt>
    <dgm:pt modelId="{9F8E78AA-BC64-42F9-A0CF-78842983911D}" type="pres">
      <dgm:prSet presAssocID="{D413525A-D538-4478-A4A5-F5457D3D6F28}" presName="compNode" presStyleCnt="0"/>
      <dgm:spPr/>
    </dgm:pt>
    <dgm:pt modelId="{6D24695A-0E00-499A-B6C0-55CBEFAAAD20}" type="pres">
      <dgm:prSet presAssocID="{D413525A-D538-4478-A4A5-F5457D3D6F28}" presName="iconBgRect" presStyleLbl="bgShp" presStyleIdx="2" presStyleCnt="4"/>
      <dgm:spPr/>
    </dgm:pt>
    <dgm:pt modelId="{55AE025B-8B39-4F78-98E9-B4989E465DFB}" type="pres">
      <dgm:prSet presAssocID="{D413525A-D538-4478-A4A5-F5457D3D6F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4628038D-4859-4B11-9573-7A202734BE7D}" type="pres">
      <dgm:prSet presAssocID="{D413525A-D538-4478-A4A5-F5457D3D6F28}" presName="spaceRect" presStyleCnt="0"/>
      <dgm:spPr/>
    </dgm:pt>
    <dgm:pt modelId="{41C0A81E-C6D2-4809-B183-9506227DCE22}" type="pres">
      <dgm:prSet presAssocID="{D413525A-D538-4478-A4A5-F5457D3D6F28}" presName="textRect" presStyleLbl="revTx" presStyleIdx="2" presStyleCnt="4">
        <dgm:presLayoutVars>
          <dgm:chMax val="1"/>
          <dgm:chPref val="1"/>
        </dgm:presLayoutVars>
      </dgm:prSet>
      <dgm:spPr/>
    </dgm:pt>
    <dgm:pt modelId="{AF07E6FA-8D0C-4DCA-AE5D-FFF853AA2E6E}" type="pres">
      <dgm:prSet presAssocID="{A0ABDED0-F4B2-4648-BA2D-D75DF72C32A7}" presName="sibTrans" presStyleCnt="0"/>
      <dgm:spPr/>
    </dgm:pt>
    <dgm:pt modelId="{79D919D4-6541-4221-81A2-A4A646EC3C90}" type="pres">
      <dgm:prSet presAssocID="{D10C386A-3D08-4755-8877-F436D4B14C2A}" presName="compNode" presStyleCnt="0"/>
      <dgm:spPr/>
    </dgm:pt>
    <dgm:pt modelId="{15F22123-1B37-4141-841F-9E6B721E15E1}" type="pres">
      <dgm:prSet presAssocID="{D10C386A-3D08-4755-8877-F436D4B14C2A}" presName="iconBgRect" presStyleLbl="bgShp" presStyleIdx="3" presStyleCnt="4"/>
      <dgm:spPr/>
    </dgm:pt>
    <dgm:pt modelId="{0F3C0B06-FC02-460B-A9E8-E101C669C220}" type="pres">
      <dgm:prSet presAssocID="{D10C386A-3D08-4755-8877-F436D4B14C2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router"/>
        </a:ext>
      </dgm:extLst>
    </dgm:pt>
    <dgm:pt modelId="{D5860E41-B57D-4D3B-A4EF-1E1BD2559508}" type="pres">
      <dgm:prSet presAssocID="{D10C386A-3D08-4755-8877-F436D4B14C2A}" presName="spaceRect" presStyleCnt="0"/>
      <dgm:spPr/>
    </dgm:pt>
    <dgm:pt modelId="{D0B80181-B8FA-4B3E-9BB2-DB3CF31F17AD}" type="pres">
      <dgm:prSet presAssocID="{D10C386A-3D08-4755-8877-F436D4B14C2A}" presName="textRect" presStyleLbl="revTx" presStyleIdx="3" presStyleCnt="4">
        <dgm:presLayoutVars>
          <dgm:chMax val="1"/>
          <dgm:chPref val="1"/>
        </dgm:presLayoutVars>
      </dgm:prSet>
      <dgm:spPr/>
    </dgm:pt>
  </dgm:ptLst>
  <dgm:cxnLst>
    <dgm:cxn modelId="{22146801-7206-4397-9BD0-F7410252EAA1}" srcId="{A5014285-99D3-4653-BDE2-1F69AC297DAD}" destId="{F15EAB58-4290-4BC1-949F-C8A5376997C2}" srcOrd="0" destOrd="0" parTransId="{36FB658A-9D81-4EE8-B10F-8F2BEEA56455}" sibTransId="{2096BD52-DFAD-44D9-B525-A1D36BBA6D93}"/>
    <dgm:cxn modelId="{BE1ED77A-BD25-4E2E-A650-2502848C8F74}" type="presOf" srcId="{D10C386A-3D08-4755-8877-F436D4B14C2A}" destId="{D0B80181-B8FA-4B3E-9BB2-DB3CF31F17AD}" srcOrd="0" destOrd="0" presId="urn:microsoft.com/office/officeart/2018/5/layout/IconCircleLabelList"/>
    <dgm:cxn modelId="{B0A7BD95-DBEB-4C94-83AA-10CADA66CF87}" srcId="{A5014285-99D3-4653-BDE2-1F69AC297DAD}" destId="{D10C386A-3D08-4755-8877-F436D4B14C2A}" srcOrd="3" destOrd="0" parTransId="{C3D97660-3D5E-4968-A1E5-35AB223B92CB}" sibTransId="{5ED41B7E-37E4-4113-AA1C-0B8265F2D868}"/>
    <dgm:cxn modelId="{E2199DD2-DF31-4456-8D28-205690B935AE}" srcId="{A5014285-99D3-4653-BDE2-1F69AC297DAD}" destId="{D413525A-D538-4478-A4A5-F5457D3D6F28}" srcOrd="2" destOrd="0" parTransId="{03FEB720-292E-49B7-AE8F-EB4E38D7572F}" sibTransId="{A0ABDED0-F4B2-4648-BA2D-D75DF72C32A7}"/>
    <dgm:cxn modelId="{E5D741DB-6B42-4B13-B102-6DB40F016DD2}" type="presOf" srcId="{A5014285-99D3-4653-BDE2-1F69AC297DAD}" destId="{35D3E632-20C2-4424-825E-73D80BE60497}" srcOrd="0" destOrd="0" presId="urn:microsoft.com/office/officeart/2018/5/layout/IconCircleLabelList"/>
    <dgm:cxn modelId="{C2DF31E7-E1BA-4D4E-A5F6-CDAA595A7E1E}" srcId="{A5014285-99D3-4653-BDE2-1F69AC297DAD}" destId="{89B04301-938F-4F49-ADC9-2C2B7D5FA134}" srcOrd="1" destOrd="0" parTransId="{E36B360D-B1DE-4D9D-8468-43833B4A3EAF}" sibTransId="{47DC27C5-58E5-43B8-94E1-286F9EC71F59}"/>
    <dgm:cxn modelId="{51BF3AEA-9680-4A04-98F2-E67495096896}" type="presOf" srcId="{89B04301-938F-4F49-ADC9-2C2B7D5FA134}" destId="{A096D08C-F651-4B8D-BD6D-AC98B0D0A921}" srcOrd="0" destOrd="0" presId="urn:microsoft.com/office/officeart/2018/5/layout/IconCircleLabelList"/>
    <dgm:cxn modelId="{5340B8EC-0A66-4161-A611-1ECE2C9874F3}" type="presOf" srcId="{D413525A-D538-4478-A4A5-F5457D3D6F28}" destId="{41C0A81E-C6D2-4809-B183-9506227DCE22}" srcOrd="0" destOrd="0" presId="urn:microsoft.com/office/officeart/2018/5/layout/IconCircleLabelList"/>
    <dgm:cxn modelId="{9C68CCF0-CF28-455C-A2BE-457F9F02098E}" type="presOf" srcId="{F15EAB58-4290-4BC1-949F-C8A5376997C2}" destId="{C5C34B6D-8149-4A04-90C3-0319987CECAA}" srcOrd="0" destOrd="0" presId="urn:microsoft.com/office/officeart/2018/5/layout/IconCircleLabelList"/>
    <dgm:cxn modelId="{6D1DDC78-99DD-4912-A1E0-90AF4C306C84}" type="presParOf" srcId="{35D3E632-20C2-4424-825E-73D80BE60497}" destId="{EEB7D7CF-5D07-4B8D-8147-94F2E524B809}" srcOrd="0" destOrd="0" presId="urn:microsoft.com/office/officeart/2018/5/layout/IconCircleLabelList"/>
    <dgm:cxn modelId="{C74F84D3-75BB-4AAE-8576-E47E18E3B4A3}" type="presParOf" srcId="{EEB7D7CF-5D07-4B8D-8147-94F2E524B809}" destId="{9E2519DB-C4B8-4D85-8058-D1A3D9C5D821}" srcOrd="0" destOrd="0" presId="urn:microsoft.com/office/officeart/2018/5/layout/IconCircleLabelList"/>
    <dgm:cxn modelId="{ECEB13F1-7262-4E93-B459-5085E1EDF9CC}" type="presParOf" srcId="{EEB7D7CF-5D07-4B8D-8147-94F2E524B809}" destId="{8EDC73B2-35E0-48FE-B2D7-E1BB6A0C86F4}" srcOrd="1" destOrd="0" presId="urn:microsoft.com/office/officeart/2018/5/layout/IconCircleLabelList"/>
    <dgm:cxn modelId="{30E97A55-0798-485F-8553-AB6D8C8ACC03}" type="presParOf" srcId="{EEB7D7CF-5D07-4B8D-8147-94F2E524B809}" destId="{AAEE060C-DD5D-44DF-B974-149F7A1FDB1A}" srcOrd="2" destOrd="0" presId="urn:microsoft.com/office/officeart/2018/5/layout/IconCircleLabelList"/>
    <dgm:cxn modelId="{196219E2-D2C9-4197-9962-AB8D2BF87860}" type="presParOf" srcId="{EEB7D7CF-5D07-4B8D-8147-94F2E524B809}" destId="{C5C34B6D-8149-4A04-90C3-0319987CECAA}" srcOrd="3" destOrd="0" presId="urn:microsoft.com/office/officeart/2018/5/layout/IconCircleLabelList"/>
    <dgm:cxn modelId="{3349CD10-31A0-4AEB-8A04-BE8CF5129108}" type="presParOf" srcId="{35D3E632-20C2-4424-825E-73D80BE60497}" destId="{70F293AD-7BCE-456E-87D2-7D11B8C7C984}" srcOrd="1" destOrd="0" presId="urn:microsoft.com/office/officeart/2018/5/layout/IconCircleLabelList"/>
    <dgm:cxn modelId="{1F4644CD-CFF8-4214-B9A4-4FE615BB6D09}" type="presParOf" srcId="{35D3E632-20C2-4424-825E-73D80BE60497}" destId="{F59FE554-B986-4C79-8332-A3024391865E}" srcOrd="2" destOrd="0" presId="urn:microsoft.com/office/officeart/2018/5/layout/IconCircleLabelList"/>
    <dgm:cxn modelId="{6388154B-A9DA-4402-AD6A-C6BA9059D72D}" type="presParOf" srcId="{F59FE554-B986-4C79-8332-A3024391865E}" destId="{5DB66496-FF55-4D32-AD2F-52F129E423A3}" srcOrd="0" destOrd="0" presId="urn:microsoft.com/office/officeart/2018/5/layout/IconCircleLabelList"/>
    <dgm:cxn modelId="{567CCECF-ED45-46DA-A85D-E69B5487EEBE}" type="presParOf" srcId="{F59FE554-B986-4C79-8332-A3024391865E}" destId="{CB43D4D3-C7D8-4F41-AAF0-0EDBEF957FF4}" srcOrd="1" destOrd="0" presId="urn:microsoft.com/office/officeart/2018/5/layout/IconCircleLabelList"/>
    <dgm:cxn modelId="{A70CCBA2-CBFA-48D0-A155-8E858D830CFB}" type="presParOf" srcId="{F59FE554-B986-4C79-8332-A3024391865E}" destId="{967FF30C-5735-4420-B2C0-8B019F057BE9}" srcOrd="2" destOrd="0" presId="urn:microsoft.com/office/officeart/2018/5/layout/IconCircleLabelList"/>
    <dgm:cxn modelId="{81C1CB38-495B-4147-AB49-5C786988479B}" type="presParOf" srcId="{F59FE554-B986-4C79-8332-A3024391865E}" destId="{A096D08C-F651-4B8D-BD6D-AC98B0D0A921}" srcOrd="3" destOrd="0" presId="urn:microsoft.com/office/officeart/2018/5/layout/IconCircleLabelList"/>
    <dgm:cxn modelId="{CF8609E8-1679-4460-A4E5-31C40EDBD51D}" type="presParOf" srcId="{35D3E632-20C2-4424-825E-73D80BE60497}" destId="{FC3A00C0-D4C5-49E5-AC94-DFE9E4709154}" srcOrd="3" destOrd="0" presId="urn:microsoft.com/office/officeart/2018/5/layout/IconCircleLabelList"/>
    <dgm:cxn modelId="{2F202638-CCCE-4E88-AC59-F5CCC2EAC272}" type="presParOf" srcId="{35D3E632-20C2-4424-825E-73D80BE60497}" destId="{9F8E78AA-BC64-42F9-A0CF-78842983911D}" srcOrd="4" destOrd="0" presId="urn:microsoft.com/office/officeart/2018/5/layout/IconCircleLabelList"/>
    <dgm:cxn modelId="{7A4DB733-0ADF-40B6-AAC4-C48E704317E3}" type="presParOf" srcId="{9F8E78AA-BC64-42F9-A0CF-78842983911D}" destId="{6D24695A-0E00-499A-B6C0-55CBEFAAAD20}" srcOrd="0" destOrd="0" presId="urn:microsoft.com/office/officeart/2018/5/layout/IconCircleLabelList"/>
    <dgm:cxn modelId="{AF9444D2-6EA2-488D-A3ED-DDDE37EF53C8}" type="presParOf" srcId="{9F8E78AA-BC64-42F9-A0CF-78842983911D}" destId="{55AE025B-8B39-4F78-98E9-B4989E465DFB}" srcOrd="1" destOrd="0" presId="urn:microsoft.com/office/officeart/2018/5/layout/IconCircleLabelList"/>
    <dgm:cxn modelId="{D2054351-0914-4F87-A754-F1B32FE6E110}" type="presParOf" srcId="{9F8E78AA-BC64-42F9-A0CF-78842983911D}" destId="{4628038D-4859-4B11-9573-7A202734BE7D}" srcOrd="2" destOrd="0" presId="urn:microsoft.com/office/officeart/2018/5/layout/IconCircleLabelList"/>
    <dgm:cxn modelId="{0F94BAE3-EB42-4A2B-B63B-CED94B0DABA8}" type="presParOf" srcId="{9F8E78AA-BC64-42F9-A0CF-78842983911D}" destId="{41C0A81E-C6D2-4809-B183-9506227DCE22}" srcOrd="3" destOrd="0" presId="urn:microsoft.com/office/officeart/2018/5/layout/IconCircleLabelList"/>
    <dgm:cxn modelId="{958944EC-C375-45A6-822E-717F9249C5B7}" type="presParOf" srcId="{35D3E632-20C2-4424-825E-73D80BE60497}" destId="{AF07E6FA-8D0C-4DCA-AE5D-FFF853AA2E6E}" srcOrd="5" destOrd="0" presId="urn:microsoft.com/office/officeart/2018/5/layout/IconCircleLabelList"/>
    <dgm:cxn modelId="{869BA3FF-D2BD-4075-AA11-82C6027914C5}" type="presParOf" srcId="{35D3E632-20C2-4424-825E-73D80BE60497}" destId="{79D919D4-6541-4221-81A2-A4A646EC3C90}" srcOrd="6" destOrd="0" presId="urn:microsoft.com/office/officeart/2018/5/layout/IconCircleLabelList"/>
    <dgm:cxn modelId="{47957397-9631-42A5-BC1E-D98A3312A0CE}" type="presParOf" srcId="{79D919D4-6541-4221-81A2-A4A646EC3C90}" destId="{15F22123-1B37-4141-841F-9E6B721E15E1}" srcOrd="0" destOrd="0" presId="urn:microsoft.com/office/officeart/2018/5/layout/IconCircleLabelList"/>
    <dgm:cxn modelId="{E897BB30-4C82-4EE1-BAC6-7DD01F8B88A5}" type="presParOf" srcId="{79D919D4-6541-4221-81A2-A4A646EC3C90}" destId="{0F3C0B06-FC02-460B-A9E8-E101C669C220}" srcOrd="1" destOrd="0" presId="urn:microsoft.com/office/officeart/2018/5/layout/IconCircleLabelList"/>
    <dgm:cxn modelId="{965B768A-0591-46D5-96D0-430C42457F2A}" type="presParOf" srcId="{79D919D4-6541-4221-81A2-A4A646EC3C90}" destId="{D5860E41-B57D-4D3B-A4EF-1E1BD2559508}" srcOrd="2" destOrd="0" presId="urn:microsoft.com/office/officeart/2018/5/layout/IconCircleLabelList"/>
    <dgm:cxn modelId="{DA7F6B46-886A-42AB-B55B-604D54016232}" type="presParOf" srcId="{79D919D4-6541-4221-81A2-A4A646EC3C90}" destId="{D0B80181-B8FA-4B3E-9BB2-DB3CF31F17A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352785-676E-4D7A-B5E4-825C5C231511}"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DD228020-9126-4ABF-8B9C-0865FDBDCED3}">
      <dgm:prSet custT="1"/>
      <dgm:spPr/>
      <dgm:t>
        <a:bodyPr/>
        <a:lstStyle/>
        <a:p>
          <a:pPr>
            <a:defRPr cap="all"/>
          </a:pPr>
          <a:r>
            <a:rPr lang="en-US" sz="1800" dirty="0">
              <a:solidFill>
                <a:schemeClr val="tx1"/>
              </a:solidFill>
            </a:rPr>
            <a:t>Environmental monitoring: Air and water quality, weather forecasting</a:t>
          </a:r>
        </a:p>
      </dgm:t>
    </dgm:pt>
    <dgm:pt modelId="{875558AB-8BF6-442D-B38A-647D5FF8BD70}" type="parTrans" cxnId="{AE1B6968-7068-444F-814E-B89C2F40C4E7}">
      <dgm:prSet/>
      <dgm:spPr/>
      <dgm:t>
        <a:bodyPr/>
        <a:lstStyle/>
        <a:p>
          <a:endParaRPr lang="en-US"/>
        </a:p>
      </dgm:t>
    </dgm:pt>
    <dgm:pt modelId="{ADC58E08-85C3-48B0-85F9-37504D6F7989}" type="sibTrans" cxnId="{AE1B6968-7068-444F-814E-B89C2F40C4E7}">
      <dgm:prSet/>
      <dgm:spPr/>
      <dgm:t>
        <a:bodyPr/>
        <a:lstStyle/>
        <a:p>
          <a:endParaRPr lang="en-US"/>
        </a:p>
      </dgm:t>
    </dgm:pt>
    <dgm:pt modelId="{A0B6BF61-B5E6-41FD-896F-FCAF2EF29D43}">
      <dgm:prSet custT="1"/>
      <dgm:spPr/>
      <dgm:t>
        <a:bodyPr/>
        <a:lstStyle/>
        <a:p>
          <a:pPr>
            <a:defRPr cap="all"/>
          </a:pPr>
          <a:r>
            <a:rPr lang="en-US" sz="2000" dirty="0">
              <a:solidFill>
                <a:schemeClr val="tx1"/>
              </a:solidFill>
            </a:rPr>
            <a:t>Precision agriculture: Optimize crop yields, water usage</a:t>
          </a:r>
        </a:p>
      </dgm:t>
    </dgm:pt>
    <dgm:pt modelId="{AA782DA4-A3BD-490F-AE1F-655ADC0F4B86}" type="parTrans" cxnId="{3AFF1EE2-55B0-4BCF-9E6C-97A54379782E}">
      <dgm:prSet/>
      <dgm:spPr/>
      <dgm:t>
        <a:bodyPr/>
        <a:lstStyle/>
        <a:p>
          <a:endParaRPr lang="en-US"/>
        </a:p>
      </dgm:t>
    </dgm:pt>
    <dgm:pt modelId="{E49D4472-F5F7-4760-AC18-936AE62E517B}" type="sibTrans" cxnId="{3AFF1EE2-55B0-4BCF-9E6C-97A54379782E}">
      <dgm:prSet/>
      <dgm:spPr/>
      <dgm:t>
        <a:bodyPr/>
        <a:lstStyle/>
        <a:p>
          <a:endParaRPr lang="en-US"/>
        </a:p>
      </dgm:t>
    </dgm:pt>
    <dgm:pt modelId="{B3BB3046-8D14-452C-BAB2-F78465A69ABF}">
      <dgm:prSet custT="1"/>
      <dgm:spPr/>
      <dgm:t>
        <a:bodyPr/>
        <a:lstStyle/>
        <a:p>
          <a:pPr>
            <a:defRPr cap="all"/>
          </a:pPr>
          <a:r>
            <a:rPr lang="en-US" sz="1800" dirty="0">
              <a:solidFill>
                <a:schemeClr val="tx1"/>
              </a:solidFill>
            </a:rPr>
            <a:t>Structural health monitoring: Bridges, buildings, pipelines</a:t>
          </a:r>
        </a:p>
      </dgm:t>
    </dgm:pt>
    <dgm:pt modelId="{A608EDC6-2771-4406-ABB1-84D4D6B9AB42}" type="parTrans" cxnId="{1897A262-76E8-4165-8D5A-F58012EDC38F}">
      <dgm:prSet/>
      <dgm:spPr/>
      <dgm:t>
        <a:bodyPr/>
        <a:lstStyle/>
        <a:p>
          <a:endParaRPr lang="en-US"/>
        </a:p>
      </dgm:t>
    </dgm:pt>
    <dgm:pt modelId="{1D42621C-089A-48BD-883D-F58475F20DED}" type="sibTrans" cxnId="{1897A262-76E8-4165-8D5A-F58012EDC38F}">
      <dgm:prSet/>
      <dgm:spPr/>
      <dgm:t>
        <a:bodyPr/>
        <a:lstStyle/>
        <a:p>
          <a:endParaRPr lang="en-US"/>
        </a:p>
      </dgm:t>
    </dgm:pt>
    <dgm:pt modelId="{02F075B2-BEA5-43A6-AD0D-5C13308990BB}">
      <dgm:prSet custT="1"/>
      <dgm:spPr/>
      <dgm:t>
        <a:bodyPr/>
        <a:lstStyle/>
        <a:p>
          <a:pPr>
            <a:defRPr cap="all"/>
          </a:pPr>
          <a:r>
            <a:rPr lang="en-US" sz="1800" dirty="0">
              <a:solidFill>
                <a:schemeClr val="tx1"/>
              </a:solidFill>
            </a:rPr>
            <a:t>Industrial automation: Monitor machinery, optimize production processes</a:t>
          </a:r>
        </a:p>
      </dgm:t>
    </dgm:pt>
    <dgm:pt modelId="{769DF3F0-B3C5-48F3-9E7E-5D489CB455FC}" type="parTrans" cxnId="{8045F79B-6CC2-401F-97C0-FB5671BA8A37}">
      <dgm:prSet/>
      <dgm:spPr/>
      <dgm:t>
        <a:bodyPr/>
        <a:lstStyle/>
        <a:p>
          <a:endParaRPr lang="en-US"/>
        </a:p>
      </dgm:t>
    </dgm:pt>
    <dgm:pt modelId="{659B9B13-94F6-407F-8AEF-48C6C6A4629D}" type="sibTrans" cxnId="{8045F79B-6CC2-401F-97C0-FB5671BA8A37}">
      <dgm:prSet/>
      <dgm:spPr/>
      <dgm:t>
        <a:bodyPr/>
        <a:lstStyle/>
        <a:p>
          <a:endParaRPr lang="en-US"/>
        </a:p>
      </dgm:t>
    </dgm:pt>
    <dgm:pt modelId="{EF672D82-0144-4ED7-B3FD-D2E545AED7F8}">
      <dgm:prSet custT="1"/>
      <dgm:spPr/>
      <dgm:t>
        <a:bodyPr/>
        <a:lstStyle/>
        <a:p>
          <a:pPr>
            <a:defRPr cap="all"/>
          </a:pPr>
          <a:r>
            <a:rPr lang="en-US" sz="1800" dirty="0">
              <a:solidFill>
                <a:schemeClr val="tx1"/>
              </a:solidFill>
            </a:rPr>
            <a:t>Smart cities: Traffic management, waste collection, energy efficiency</a:t>
          </a:r>
        </a:p>
      </dgm:t>
    </dgm:pt>
    <dgm:pt modelId="{5A67288F-AEA6-4E9A-988F-9130246F46BC}" type="parTrans" cxnId="{9B493937-F2F8-4F1A-8E3D-073E99D9F2E2}">
      <dgm:prSet/>
      <dgm:spPr/>
      <dgm:t>
        <a:bodyPr/>
        <a:lstStyle/>
        <a:p>
          <a:endParaRPr lang="en-US"/>
        </a:p>
      </dgm:t>
    </dgm:pt>
    <dgm:pt modelId="{FB149F83-26B0-437F-B3C5-1070BA9FD9E2}" type="sibTrans" cxnId="{9B493937-F2F8-4F1A-8E3D-073E99D9F2E2}">
      <dgm:prSet/>
      <dgm:spPr/>
      <dgm:t>
        <a:bodyPr/>
        <a:lstStyle/>
        <a:p>
          <a:endParaRPr lang="en-US"/>
        </a:p>
      </dgm:t>
    </dgm:pt>
    <dgm:pt modelId="{93A19CBB-E074-4790-86DF-DFC86DEE807B}" type="pres">
      <dgm:prSet presAssocID="{57352785-676E-4D7A-B5E4-825C5C231511}" presName="root" presStyleCnt="0">
        <dgm:presLayoutVars>
          <dgm:dir/>
          <dgm:resizeHandles val="exact"/>
        </dgm:presLayoutVars>
      </dgm:prSet>
      <dgm:spPr/>
    </dgm:pt>
    <dgm:pt modelId="{60126ED5-E1A9-4A5B-B756-FE42D0AE382C}" type="pres">
      <dgm:prSet presAssocID="{DD228020-9126-4ABF-8B9C-0865FDBDCED3}" presName="compNode" presStyleCnt="0"/>
      <dgm:spPr/>
    </dgm:pt>
    <dgm:pt modelId="{185B8CBE-4473-4364-A97C-867363EFE41E}" type="pres">
      <dgm:prSet presAssocID="{DD228020-9126-4ABF-8B9C-0865FDBDCED3}" presName="iconBgRect" presStyleLbl="bgShp" presStyleIdx="0" presStyleCnt="5"/>
      <dgm:spPr>
        <a:prstGeom prst="round2DiagRect">
          <a:avLst>
            <a:gd name="adj1" fmla="val 29727"/>
            <a:gd name="adj2" fmla="val 0"/>
          </a:avLst>
        </a:prstGeom>
      </dgm:spPr>
    </dgm:pt>
    <dgm:pt modelId="{F94E29D2-D88D-4985-AAA0-B57C6D356231}" type="pres">
      <dgm:prSet presAssocID="{DD228020-9126-4ABF-8B9C-0865FDBDCE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54472317-4E6A-4CD8-ADEB-151EDFD5C4EC}" type="pres">
      <dgm:prSet presAssocID="{DD228020-9126-4ABF-8B9C-0865FDBDCED3}" presName="spaceRect" presStyleCnt="0"/>
      <dgm:spPr/>
    </dgm:pt>
    <dgm:pt modelId="{B30A58A1-F22C-4C16-8BED-54C925205EEF}" type="pres">
      <dgm:prSet presAssocID="{DD228020-9126-4ABF-8B9C-0865FDBDCED3}" presName="textRect" presStyleLbl="revTx" presStyleIdx="0" presStyleCnt="5" custScaleY="97039">
        <dgm:presLayoutVars>
          <dgm:chMax val="1"/>
          <dgm:chPref val="1"/>
        </dgm:presLayoutVars>
      </dgm:prSet>
      <dgm:spPr/>
    </dgm:pt>
    <dgm:pt modelId="{C9B8DC16-97CF-4111-8524-CE56F08CC3FD}" type="pres">
      <dgm:prSet presAssocID="{ADC58E08-85C3-48B0-85F9-37504D6F7989}" presName="sibTrans" presStyleCnt="0"/>
      <dgm:spPr/>
    </dgm:pt>
    <dgm:pt modelId="{F7350E71-5152-4D1F-B83B-0188538380BB}" type="pres">
      <dgm:prSet presAssocID="{A0B6BF61-B5E6-41FD-896F-FCAF2EF29D43}" presName="compNode" presStyleCnt="0"/>
      <dgm:spPr/>
    </dgm:pt>
    <dgm:pt modelId="{572D8BDC-EBA9-4D90-B7CE-CE9F661BBF36}" type="pres">
      <dgm:prSet presAssocID="{A0B6BF61-B5E6-41FD-896F-FCAF2EF29D43}" presName="iconBgRect" presStyleLbl="bgShp" presStyleIdx="1" presStyleCnt="5"/>
      <dgm:spPr>
        <a:prstGeom prst="round2DiagRect">
          <a:avLst>
            <a:gd name="adj1" fmla="val 29727"/>
            <a:gd name="adj2" fmla="val 0"/>
          </a:avLst>
        </a:prstGeom>
      </dgm:spPr>
    </dgm:pt>
    <dgm:pt modelId="{A910D03A-7CED-4221-9EA9-347ED8345E54}" type="pres">
      <dgm:prSet presAssocID="{A0B6BF61-B5E6-41FD-896F-FCAF2EF29D4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nt"/>
        </a:ext>
      </dgm:extLst>
    </dgm:pt>
    <dgm:pt modelId="{323B68B4-C954-43C8-B0F3-A4EF99C63AF5}" type="pres">
      <dgm:prSet presAssocID="{A0B6BF61-B5E6-41FD-896F-FCAF2EF29D43}" presName="spaceRect" presStyleCnt="0"/>
      <dgm:spPr/>
    </dgm:pt>
    <dgm:pt modelId="{DE1318F2-ADAB-438C-BE96-E32BEC33E40F}" type="pres">
      <dgm:prSet presAssocID="{A0B6BF61-B5E6-41FD-896F-FCAF2EF29D43}" presName="textRect" presStyleLbl="revTx" presStyleIdx="1" presStyleCnt="5">
        <dgm:presLayoutVars>
          <dgm:chMax val="1"/>
          <dgm:chPref val="1"/>
        </dgm:presLayoutVars>
      </dgm:prSet>
      <dgm:spPr/>
    </dgm:pt>
    <dgm:pt modelId="{7ACDE7AF-ADAC-42D2-B566-E23B4165105D}" type="pres">
      <dgm:prSet presAssocID="{E49D4472-F5F7-4760-AC18-936AE62E517B}" presName="sibTrans" presStyleCnt="0"/>
      <dgm:spPr/>
    </dgm:pt>
    <dgm:pt modelId="{48E7C6DF-32F0-470B-8B3B-E0000CC209CC}" type="pres">
      <dgm:prSet presAssocID="{B3BB3046-8D14-452C-BAB2-F78465A69ABF}" presName="compNode" presStyleCnt="0"/>
      <dgm:spPr/>
    </dgm:pt>
    <dgm:pt modelId="{BED97502-79D9-4466-94E0-D33495A3933F}" type="pres">
      <dgm:prSet presAssocID="{B3BB3046-8D14-452C-BAB2-F78465A69ABF}" presName="iconBgRect" presStyleLbl="bgShp" presStyleIdx="2" presStyleCnt="5"/>
      <dgm:spPr>
        <a:prstGeom prst="round2DiagRect">
          <a:avLst>
            <a:gd name="adj1" fmla="val 29727"/>
            <a:gd name="adj2" fmla="val 0"/>
          </a:avLst>
        </a:prstGeom>
      </dgm:spPr>
    </dgm:pt>
    <dgm:pt modelId="{6347E989-AFBE-483B-A8BE-74C2E8D1EF08}" type="pres">
      <dgm:prSet presAssocID="{B3BB3046-8D14-452C-BAB2-F78465A69A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dge scene"/>
        </a:ext>
      </dgm:extLst>
    </dgm:pt>
    <dgm:pt modelId="{C05ADF1E-8183-4E66-981D-9A091DFD1402}" type="pres">
      <dgm:prSet presAssocID="{B3BB3046-8D14-452C-BAB2-F78465A69ABF}" presName="spaceRect" presStyleCnt="0"/>
      <dgm:spPr/>
    </dgm:pt>
    <dgm:pt modelId="{FB1A3E4D-C6DC-4919-AF2E-AD4B8C2A978B}" type="pres">
      <dgm:prSet presAssocID="{B3BB3046-8D14-452C-BAB2-F78465A69ABF}" presName="textRect" presStyleLbl="revTx" presStyleIdx="2" presStyleCnt="5">
        <dgm:presLayoutVars>
          <dgm:chMax val="1"/>
          <dgm:chPref val="1"/>
        </dgm:presLayoutVars>
      </dgm:prSet>
      <dgm:spPr/>
    </dgm:pt>
    <dgm:pt modelId="{795C4320-CB90-4875-8AA3-58A739C1C897}" type="pres">
      <dgm:prSet presAssocID="{1D42621C-089A-48BD-883D-F58475F20DED}" presName="sibTrans" presStyleCnt="0"/>
      <dgm:spPr/>
    </dgm:pt>
    <dgm:pt modelId="{6D40CB61-0477-4DEC-BEE0-D2CECBDBC7DE}" type="pres">
      <dgm:prSet presAssocID="{02F075B2-BEA5-43A6-AD0D-5C13308990BB}" presName="compNode" presStyleCnt="0"/>
      <dgm:spPr/>
    </dgm:pt>
    <dgm:pt modelId="{84681C86-03EE-40C4-8F53-EBC0A8B44331}" type="pres">
      <dgm:prSet presAssocID="{02F075B2-BEA5-43A6-AD0D-5C13308990BB}" presName="iconBgRect" presStyleLbl="bgShp" presStyleIdx="3" presStyleCnt="5"/>
      <dgm:spPr>
        <a:prstGeom prst="round2DiagRect">
          <a:avLst>
            <a:gd name="adj1" fmla="val 29727"/>
            <a:gd name="adj2" fmla="val 0"/>
          </a:avLst>
        </a:prstGeom>
      </dgm:spPr>
    </dgm:pt>
    <dgm:pt modelId="{3A87376B-86F8-49B0-9D4A-B0C31290BB27}" type="pres">
      <dgm:prSet presAssocID="{02F075B2-BEA5-43A6-AD0D-5C13308990B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374D48BA-8347-4B3D-B5C3-E2BD79C7836B}" type="pres">
      <dgm:prSet presAssocID="{02F075B2-BEA5-43A6-AD0D-5C13308990BB}" presName="spaceRect" presStyleCnt="0"/>
      <dgm:spPr/>
    </dgm:pt>
    <dgm:pt modelId="{906E40B7-9913-4C69-951D-5A98D87FED22}" type="pres">
      <dgm:prSet presAssocID="{02F075B2-BEA5-43A6-AD0D-5C13308990BB}" presName="textRect" presStyleLbl="revTx" presStyleIdx="3" presStyleCnt="5">
        <dgm:presLayoutVars>
          <dgm:chMax val="1"/>
          <dgm:chPref val="1"/>
        </dgm:presLayoutVars>
      </dgm:prSet>
      <dgm:spPr/>
    </dgm:pt>
    <dgm:pt modelId="{38DE1065-5853-4B5A-9F9E-1670691F840C}" type="pres">
      <dgm:prSet presAssocID="{659B9B13-94F6-407F-8AEF-48C6C6A4629D}" presName="sibTrans" presStyleCnt="0"/>
      <dgm:spPr/>
    </dgm:pt>
    <dgm:pt modelId="{5FE58294-97D7-4405-BF03-0E14CDD1F031}" type="pres">
      <dgm:prSet presAssocID="{EF672D82-0144-4ED7-B3FD-D2E545AED7F8}" presName="compNode" presStyleCnt="0"/>
      <dgm:spPr/>
    </dgm:pt>
    <dgm:pt modelId="{1909314C-E748-4E8B-9778-03B5A2FE500A}" type="pres">
      <dgm:prSet presAssocID="{EF672D82-0144-4ED7-B3FD-D2E545AED7F8}" presName="iconBgRect" presStyleLbl="bgShp" presStyleIdx="4" presStyleCnt="5"/>
      <dgm:spPr>
        <a:prstGeom prst="round2DiagRect">
          <a:avLst>
            <a:gd name="adj1" fmla="val 29727"/>
            <a:gd name="adj2" fmla="val 0"/>
          </a:avLst>
        </a:prstGeom>
      </dgm:spPr>
    </dgm:pt>
    <dgm:pt modelId="{685F6542-1283-4F01-A28F-ACEDDB912EC1}" type="pres">
      <dgm:prSet presAssocID="{EF672D82-0144-4ED7-B3FD-D2E545AED7F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ecycle Sign"/>
        </a:ext>
      </dgm:extLst>
    </dgm:pt>
    <dgm:pt modelId="{8AE4BBF7-4298-4B82-BA2D-E6D33C734B76}" type="pres">
      <dgm:prSet presAssocID="{EF672D82-0144-4ED7-B3FD-D2E545AED7F8}" presName="spaceRect" presStyleCnt="0"/>
      <dgm:spPr/>
    </dgm:pt>
    <dgm:pt modelId="{576BDAAA-73DD-403A-A6E8-96F982B2BADF}" type="pres">
      <dgm:prSet presAssocID="{EF672D82-0144-4ED7-B3FD-D2E545AED7F8}" presName="textRect" presStyleLbl="revTx" presStyleIdx="4" presStyleCnt="5">
        <dgm:presLayoutVars>
          <dgm:chMax val="1"/>
          <dgm:chPref val="1"/>
        </dgm:presLayoutVars>
      </dgm:prSet>
      <dgm:spPr/>
    </dgm:pt>
  </dgm:ptLst>
  <dgm:cxnLst>
    <dgm:cxn modelId="{083C3515-A43C-456D-8EF2-B4E28B2D8816}" type="presOf" srcId="{02F075B2-BEA5-43A6-AD0D-5C13308990BB}" destId="{906E40B7-9913-4C69-951D-5A98D87FED22}" srcOrd="0" destOrd="0" presId="urn:microsoft.com/office/officeart/2018/5/layout/IconLeafLabelList"/>
    <dgm:cxn modelId="{3344F931-DFF3-4050-B6F5-D5327E63D2AB}" type="presOf" srcId="{A0B6BF61-B5E6-41FD-896F-FCAF2EF29D43}" destId="{DE1318F2-ADAB-438C-BE96-E32BEC33E40F}" srcOrd="0" destOrd="0" presId="urn:microsoft.com/office/officeart/2018/5/layout/IconLeafLabelList"/>
    <dgm:cxn modelId="{9B493937-F2F8-4F1A-8E3D-073E99D9F2E2}" srcId="{57352785-676E-4D7A-B5E4-825C5C231511}" destId="{EF672D82-0144-4ED7-B3FD-D2E545AED7F8}" srcOrd="4" destOrd="0" parTransId="{5A67288F-AEA6-4E9A-988F-9130246F46BC}" sibTransId="{FB149F83-26B0-437F-B3C5-1070BA9FD9E2}"/>
    <dgm:cxn modelId="{FDFC5A3F-CF46-4808-AE71-40A7CE451B40}" type="presOf" srcId="{DD228020-9126-4ABF-8B9C-0865FDBDCED3}" destId="{B30A58A1-F22C-4C16-8BED-54C925205EEF}" srcOrd="0" destOrd="0" presId="urn:microsoft.com/office/officeart/2018/5/layout/IconLeafLabelList"/>
    <dgm:cxn modelId="{1897A262-76E8-4165-8D5A-F58012EDC38F}" srcId="{57352785-676E-4D7A-B5E4-825C5C231511}" destId="{B3BB3046-8D14-452C-BAB2-F78465A69ABF}" srcOrd="2" destOrd="0" parTransId="{A608EDC6-2771-4406-ABB1-84D4D6B9AB42}" sibTransId="{1D42621C-089A-48BD-883D-F58475F20DED}"/>
    <dgm:cxn modelId="{AE1B6968-7068-444F-814E-B89C2F40C4E7}" srcId="{57352785-676E-4D7A-B5E4-825C5C231511}" destId="{DD228020-9126-4ABF-8B9C-0865FDBDCED3}" srcOrd="0" destOrd="0" parTransId="{875558AB-8BF6-442D-B38A-647D5FF8BD70}" sibTransId="{ADC58E08-85C3-48B0-85F9-37504D6F7989}"/>
    <dgm:cxn modelId="{D6AA795A-96D8-407E-B2F4-BF24A59B1188}" type="presOf" srcId="{EF672D82-0144-4ED7-B3FD-D2E545AED7F8}" destId="{576BDAAA-73DD-403A-A6E8-96F982B2BADF}" srcOrd="0" destOrd="0" presId="urn:microsoft.com/office/officeart/2018/5/layout/IconLeafLabelList"/>
    <dgm:cxn modelId="{530EBF85-2104-4940-B6D4-CFFD6FDDEDAB}" type="presOf" srcId="{57352785-676E-4D7A-B5E4-825C5C231511}" destId="{93A19CBB-E074-4790-86DF-DFC86DEE807B}" srcOrd="0" destOrd="0" presId="urn:microsoft.com/office/officeart/2018/5/layout/IconLeafLabelList"/>
    <dgm:cxn modelId="{A1FA2C8F-6D26-4B09-A9E7-B3AD7FE236DE}" type="presOf" srcId="{B3BB3046-8D14-452C-BAB2-F78465A69ABF}" destId="{FB1A3E4D-C6DC-4919-AF2E-AD4B8C2A978B}" srcOrd="0" destOrd="0" presId="urn:microsoft.com/office/officeart/2018/5/layout/IconLeafLabelList"/>
    <dgm:cxn modelId="{8045F79B-6CC2-401F-97C0-FB5671BA8A37}" srcId="{57352785-676E-4D7A-B5E4-825C5C231511}" destId="{02F075B2-BEA5-43A6-AD0D-5C13308990BB}" srcOrd="3" destOrd="0" parTransId="{769DF3F0-B3C5-48F3-9E7E-5D489CB455FC}" sibTransId="{659B9B13-94F6-407F-8AEF-48C6C6A4629D}"/>
    <dgm:cxn modelId="{3AFF1EE2-55B0-4BCF-9E6C-97A54379782E}" srcId="{57352785-676E-4D7A-B5E4-825C5C231511}" destId="{A0B6BF61-B5E6-41FD-896F-FCAF2EF29D43}" srcOrd="1" destOrd="0" parTransId="{AA782DA4-A3BD-490F-AE1F-655ADC0F4B86}" sibTransId="{E49D4472-F5F7-4760-AC18-936AE62E517B}"/>
    <dgm:cxn modelId="{8ABE9080-87D3-4379-9F1D-4710AE054778}" type="presParOf" srcId="{93A19CBB-E074-4790-86DF-DFC86DEE807B}" destId="{60126ED5-E1A9-4A5B-B756-FE42D0AE382C}" srcOrd="0" destOrd="0" presId="urn:microsoft.com/office/officeart/2018/5/layout/IconLeafLabelList"/>
    <dgm:cxn modelId="{AEE62067-C3BD-468D-8893-12419CA41D3E}" type="presParOf" srcId="{60126ED5-E1A9-4A5B-B756-FE42D0AE382C}" destId="{185B8CBE-4473-4364-A97C-867363EFE41E}" srcOrd="0" destOrd="0" presId="urn:microsoft.com/office/officeart/2018/5/layout/IconLeafLabelList"/>
    <dgm:cxn modelId="{FD952940-9798-4DCF-A894-C649AEFFB611}" type="presParOf" srcId="{60126ED5-E1A9-4A5B-B756-FE42D0AE382C}" destId="{F94E29D2-D88D-4985-AAA0-B57C6D356231}" srcOrd="1" destOrd="0" presId="urn:microsoft.com/office/officeart/2018/5/layout/IconLeafLabelList"/>
    <dgm:cxn modelId="{4038AC49-F7DF-44ED-A58C-2CAE9A2E4F47}" type="presParOf" srcId="{60126ED5-E1A9-4A5B-B756-FE42D0AE382C}" destId="{54472317-4E6A-4CD8-ADEB-151EDFD5C4EC}" srcOrd="2" destOrd="0" presId="urn:microsoft.com/office/officeart/2018/5/layout/IconLeafLabelList"/>
    <dgm:cxn modelId="{4A55A744-B6F0-441C-B19D-6A02A04DEB24}" type="presParOf" srcId="{60126ED5-E1A9-4A5B-B756-FE42D0AE382C}" destId="{B30A58A1-F22C-4C16-8BED-54C925205EEF}" srcOrd="3" destOrd="0" presId="urn:microsoft.com/office/officeart/2018/5/layout/IconLeafLabelList"/>
    <dgm:cxn modelId="{BD955A93-D5A1-4035-9271-9EBB256D09EE}" type="presParOf" srcId="{93A19CBB-E074-4790-86DF-DFC86DEE807B}" destId="{C9B8DC16-97CF-4111-8524-CE56F08CC3FD}" srcOrd="1" destOrd="0" presId="urn:microsoft.com/office/officeart/2018/5/layout/IconLeafLabelList"/>
    <dgm:cxn modelId="{6E07745F-AECC-4805-9354-458607714C04}" type="presParOf" srcId="{93A19CBB-E074-4790-86DF-DFC86DEE807B}" destId="{F7350E71-5152-4D1F-B83B-0188538380BB}" srcOrd="2" destOrd="0" presId="urn:microsoft.com/office/officeart/2018/5/layout/IconLeafLabelList"/>
    <dgm:cxn modelId="{914B09D2-4FC1-4C3A-A9A4-ACFEA1DAD8B7}" type="presParOf" srcId="{F7350E71-5152-4D1F-B83B-0188538380BB}" destId="{572D8BDC-EBA9-4D90-B7CE-CE9F661BBF36}" srcOrd="0" destOrd="0" presId="urn:microsoft.com/office/officeart/2018/5/layout/IconLeafLabelList"/>
    <dgm:cxn modelId="{42017AB5-E57A-4379-A9F2-75AE817FA327}" type="presParOf" srcId="{F7350E71-5152-4D1F-B83B-0188538380BB}" destId="{A910D03A-7CED-4221-9EA9-347ED8345E54}" srcOrd="1" destOrd="0" presId="urn:microsoft.com/office/officeart/2018/5/layout/IconLeafLabelList"/>
    <dgm:cxn modelId="{B8C6663F-E9C2-4675-B294-31795CACDDB9}" type="presParOf" srcId="{F7350E71-5152-4D1F-B83B-0188538380BB}" destId="{323B68B4-C954-43C8-B0F3-A4EF99C63AF5}" srcOrd="2" destOrd="0" presId="urn:microsoft.com/office/officeart/2018/5/layout/IconLeafLabelList"/>
    <dgm:cxn modelId="{F963D9AB-B8F2-4EC6-850F-B059AC4F2ED0}" type="presParOf" srcId="{F7350E71-5152-4D1F-B83B-0188538380BB}" destId="{DE1318F2-ADAB-438C-BE96-E32BEC33E40F}" srcOrd="3" destOrd="0" presId="urn:microsoft.com/office/officeart/2018/5/layout/IconLeafLabelList"/>
    <dgm:cxn modelId="{4697A7F7-2826-492C-950F-ECEA0A96BECB}" type="presParOf" srcId="{93A19CBB-E074-4790-86DF-DFC86DEE807B}" destId="{7ACDE7AF-ADAC-42D2-B566-E23B4165105D}" srcOrd="3" destOrd="0" presId="urn:microsoft.com/office/officeart/2018/5/layout/IconLeafLabelList"/>
    <dgm:cxn modelId="{793410F7-70DD-4308-B01A-817343CEA906}" type="presParOf" srcId="{93A19CBB-E074-4790-86DF-DFC86DEE807B}" destId="{48E7C6DF-32F0-470B-8B3B-E0000CC209CC}" srcOrd="4" destOrd="0" presId="urn:microsoft.com/office/officeart/2018/5/layout/IconLeafLabelList"/>
    <dgm:cxn modelId="{A740744B-409A-4118-BA27-EB0F9626E30D}" type="presParOf" srcId="{48E7C6DF-32F0-470B-8B3B-E0000CC209CC}" destId="{BED97502-79D9-4466-94E0-D33495A3933F}" srcOrd="0" destOrd="0" presId="urn:microsoft.com/office/officeart/2018/5/layout/IconLeafLabelList"/>
    <dgm:cxn modelId="{9D97DBC1-04AA-4623-9328-EE7C6E0E2014}" type="presParOf" srcId="{48E7C6DF-32F0-470B-8B3B-E0000CC209CC}" destId="{6347E989-AFBE-483B-A8BE-74C2E8D1EF08}" srcOrd="1" destOrd="0" presId="urn:microsoft.com/office/officeart/2018/5/layout/IconLeafLabelList"/>
    <dgm:cxn modelId="{6B83E49D-94C4-4812-9658-63E751A557E9}" type="presParOf" srcId="{48E7C6DF-32F0-470B-8B3B-E0000CC209CC}" destId="{C05ADF1E-8183-4E66-981D-9A091DFD1402}" srcOrd="2" destOrd="0" presId="urn:microsoft.com/office/officeart/2018/5/layout/IconLeafLabelList"/>
    <dgm:cxn modelId="{87EE8D9F-8C3A-45D2-906C-EB8D1B5AF0DF}" type="presParOf" srcId="{48E7C6DF-32F0-470B-8B3B-E0000CC209CC}" destId="{FB1A3E4D-C6DC-4919-AF2E-AD4B8C2A978B}" srcOrd="3" destOrd="0" presId="urn:microsoft.com/office/officeart/2018/5/layout/IconLeafLabelList"/>
    <dgm:cxn modelId="{74E8EB94-6EFA-416C-919A-C3A55320314D}" type="presParOf" srcId="{93A19CBB-E074-4790-86DF-DFC86DEE807B}" destId="{795C4320-CB90-4875-8AA3-58A739C1C897}" srcOrd="5" destOrd="0" presId="urn:microsoft.com/office/officeart/2018/5/layout/IconLeafLabelList"/>
    <dgm:cxn modelId="{344533C8-6D63-45EE-AFD5-F36831BF02F8}" type="presParOf" srcId="{93A19CBB-E074-4790-86DF-DFC86DEE807B}" destId="{6D40CB61-0477-4DEC-BEE0-D2CECBDBC7DE}" srcOrd="6" destOrd="0" presId="urn:microsoft.com/office/officeart/2018/5/layout/IconLeafLabelList"/>
    <dgm:cxn modelId="{B50289D8-45A0-46D2-A507-E825AEC2E83C}" type="presParOf" srcId="{6D40CB61-0477-4DEC-BEE0-D2CECBDBC7DE}" destId="{84681C86-03EE-40C4-8F53-EBC0A8B44331}" srcOrd="0" destOrd="0" presId="urn:microsoft.com/office/officeart/2018/5/layout/IconLeafLabelList"/>
    <dgm:cxn modelId="{F97F97B8-FCAA-4218-805D-C62139F4CAD4}" type="presParOf" srcId="{6D40CB61-0477-4DEC-BEE0-D2CECBDBC7DE}" destId="{3A87376B-86F8-49B0-9D4A-B0C31290BB27}" srcOrd="1" destOrd="0" presId="urn:microsoft.com/office/officeart/2018/5/layout/IconLeafLabelList"/>
    <dgm:cxn modelId="{8BE20B83-1734-4AE8-B62B-222AFCE3C613}" type="presParOf" srcId="{6D40CB61-0477-4DEC-BEE0-D2CECBDBC7DE}" destId="{374D48BA-8347-4B3D-B5C3-E2BD79C7836B}" srcOrd="2" destOrd="0" presId="urn:microsoft.com/office/officeart/2018/5/layout/IconLeafLabelList"/>
    <dgm:cxn modelId="{0CC40B22-BAFE-43DD-B444-7F7AA9368672}" type="presParOf" srcId="{6D40CB61-0477-4DEC-BEE0-D2CECBDBC7DE}" destId="{906E40B7-9913-4C69-951D-5A98D87FED22}" srcOrd="3" destOrd="0" presId="urn:microsoft.com/office/officeart/2018/5/layout/IconLeafLabelList"/>
    <dgm:cxn modelId="{268FAE5E-7AF0-433C-9DD8-358B77955321}" type="presParOf" srcId="{93A19CBB-E074-4790-86DF-DFC86DEE807B}" destId="{38DE1065-5853-4B5A-9F9E-1670691F840C}" srcOrd="7" destOrd="0" presId="urn:microsoft.com/office/officeart/2018/5/layout/IconLeafLabelList"/>
    <dgm:cxn modelId="{C4CEAA77-B7B5-45A7-AA84-C44000F631F3}" type="presParOf" srcId="{93A19CBB-E074-4790-86DF-DFC86DEE807B}" destId="{5FE58294-97D7-4405-BF03-0E14CDD1F031}" srcOrd="8" destOrd="0" presId="urn:microsoft.com/office/officeart/2018/5/layout/IconLeafLabelList"/>
    <dgm:cxn modelId="{044372C3-1A1C-473D-B621-E5C9FBC9143A}" type="presParOf" srcId="{5FE58294-97D7-4405-BF03-0E14CDD1F031}" destId="{1909314C-E748-4E8B-9778-03B5A2FE500A}" srcOrd="0" destOrd="0" presId="urn:microsoft.com/office/officeart/2018/5/layout/IconLeafLabelList"/>
    <dgm:cxn modelId="{751FF4F4-9AE1-4CAB-9A1B-C54F58CE086A}" type="presParOf" srcId="{5FE58294-97D7-4405-BF03-0E14CDD1F031}" destId="{685F6542-1283-4F01-A28F-ACEDDB912EC1}" srcOrd="1" destOrd="0" presId="urn:microsoft.com/office/officeart/2018/5/layout/IconLeafLabelList"/>
    <dgm:cxn modelId="{AEF9616D-C9B3-4F20-8428-0080EF96BFB3}" type="presParOf" srcId="{5FE58294-97D7-4405-BF03-0E14CDD1F031}" destId="{8AE4BBF7-4298-4B82-BA2D-E6D33C734B76}" srcOrd="2" destOrd="0" presId="urn:microsoft.com/office/officeart/2018/5/layout/IconLeafLabelList"/>
    <dgm:cxn modelId="{EBAF734A-A28E-4DC5-ADD8-1129A3A6A4CD}" type="presParOf" srcId="{5FE58294-97D7-4405-BF03-0E14CDD1F031}" destId="{576BDAAA-73DD-403A-A6E8-96F982B2BAD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B12E4-3F7A-494D-9705-263F670D0472}">
      <dsp:nvSpPr>
        <dsp:cNvPr id="0" name=""/>
        <dsp:cNvSpPr/>
      </dsp:nvSpPr>
      <dsp:spPr>
        <a:xfrm>
          <a:off x="947201" y="1131227"/>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0B530D-6301-42DD-AFD5-6E2558E71EF0}">
      <dsp:nvSpPr>
        <dsp:cNvPr id="0" name=""/>
        <dsp:cNvSpPr/>
      </dsp:nvSpPr>
      <dsp:spPr>
        <a:xfrm>
          <a:off x="59990" y="3037775"/>
          <a:ext cx="3226223"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US" sz="1600" kern="1200" dirty="0"/>
            <a:t>Sensor: an electronic device that is capable of perceiving and recording data from the environment. E.g. Temperature sensor, Water sensor, Vibration sensor.</a:t>
          </a:r>
        </a:p>
      </dsp:txBody>
      <dsp:txXfrm>
        <a:off x="59990" y="3037775"/>
        <a:ext cx="3226223" cy="1125000"/>
      </dsp:txXfrm>
    </dsp:sp>
    <dsp:sp modelId="{AB677DE7-9761-4CEC-816C-B64149E82207}">
      <dsp:nvSpPr>
        <dsp:cNvPr id="0" name=""/>
        <dsp:cNvSpPr/>
      </dsp:nvSpPr>
      <dsp:spPr>
        <a:xfrm>
          <a:off x="4738014" y="1131227"/>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117CFF-AF79-4D08-81AF-CC59EF62F51E}">
      <dsp:nvSpPr>
        <dsp:cNvPr id="0" name=""/>
        <dsp:cNvSpPr/>
      </dsp:nvSpPr>
      <dsp:spPr>
        <a:xfrm>
          <a:off x="3850802" y="3037775"/>
          <a:ext cx="3226223"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A network refers to the linking of two or more components to share resources. E.g. LAN, WAN, etc.</a:t>
          </a:r>
        </a:p>
      </dsp:txBody>
      <dsp:txXfrm>
        <a:off x="3850802" y="3037775"/>
        <a:ext cx="3226223" cy="1125000"/>
      </dsp:txXfrm>
    </dsp:sp>
    <dsp:sp modelId="{0667714B-2726-4132-A5EE-F11FFB1ED0FC}">
      <dsp:nvSpPr>
        <dsp:cNvPr id="0" name=""/>
        <dsp:cNvSpPr/>
      </dsp:nvSpPr>
      <dsp:spPr>
        <a:xfrm>
          <a:off x="8528826" y="1131227"/>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03EB8D-690A-49F5-B4B8-1991314EE864}">
      <dsp:nvSpPr>
        <dsp:cNvPr id="0" name=""/>
        <dsp:cNvSpPr/>
      </dsp:nvSpPr>
      <dsp:spPr>
        <a:xfrm>
          <a:off x="7641615" y="3037775"/>
          <a:ext cx="3226223" cy="11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A sensor network refers to how spatially dispersed sensors transfer their data to a centralized device for further processing into information</a:t>
          </a:r>
        </a:p>
      </dsp:txBody>
      <dsp:txXfrm>
        <a:off x="7641615" y="3037775"/>
        <a:ext cx="3226223" cy="112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096E17-1B74-47B5-99C0-E65FC1FF352D}">
      <dsp:nvSpPr>
        <dsp:cNvPr id="0" name=""/>
        <dsp:cNvSpPr/>
      </dsp:nvSpPr>
      <dsp:spPr>
        <a:xfrm>
          <a:off x="601759" y="313189"/>
          <a:ext cx="1574858" cy="18181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0DD0D3-EDC2-4767-A672-627984A54790}">
      <dsp:nvSpPr>
        <dsp:cNvPr id="0" name=""/>
        <dsp:cNvSpPr/>
      </dsp:nvSpPr>
      <dsp:spPr>
        <a:xfrm>
          <a:off x="0" y="2327254"/>
          <a:ext cx="3500074" cy="2131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b="1" kern="1200" dirty="0"/>
            <a:t>Wired sensor networks</a:t>
          </a:r>
          <a:r>
            <a:rPr lang="en-US" sz="1800" kern="1200" dirty="0"/>
            <a:t>: This type of sensor network deals with interconnecting various nodes to share data with the centralized device via physical wires. E.g., wire jumpers, copper wires, etc. This type of network is less common than wireless sensor networks because it can be more difficult and expensive to deploy. </a:t>
          </a:r>
        </a:p>
      </dsp:txBody>
      <dsp:txXfrm>
        <a:off x="0" y="2327254"/>
        <a:ext cx="3500074" cy="2131479"/>
      </dsp:txXfrm>
    </dsp:sp>
    <dsp:sp modelId="{3E801CA2-29E2-400A-92AC-6AC9A91CD787}">
      <dsp:nvSpPr>
        <dsp:cNvPr id="0" name=""/>
        <dsp:cNvSpPr/>
      </dsp:nvSpPr>
      <dsp:spPr>
        <a:xfrm>
          <a:off x="5105629" y="475957"/>
          <a:ext cx="1939322" cy="17781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30E695-748F-47C9-88BD-A32D62FED7D3}">
      <dsp:nvSpPr>
        <dsp:cNvPr id="0" name=""/>
        <dsp:cNvSpPr/>
      </dsp:nvSpPr>
      <dsp:spPr>
        <a:xfrm>
          <a:off x="3929973" y="2303196"/>
          <a:ext cx="4209464" cy="3032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t>Wireless Sensor Networks</a:t>
          </a:r>
          <a:r>
            <a:rPr lang="en-US" sz="2000" kern="1200" dirty="0"/>
            <a:t>: This deals with sharing information with the centralized device without the use of physical wires. This type of network is more common because it is easier and less expensive to deploy. Also, wireless sensor networks are more flexible and can be used in a wider variety of applications.</a:t>
          </a:r>
        </a:p>
      </dsp:txBody>
      <dsp:txXfrm>
        <a:off x="3929973" y="2303196"/>
        <a:ext cx="4209464" cy="30327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519DB-C4B8-4D85-8058-D1A3D9C5D821}">
      <dsp:nvSpPr>
        <dsp:cNvPr id="0" name=""/>
        <dsp:cNvSpPr/>
      </dsp:nvSpPr>
      <dsp:spPr>
        <a:xfrm>
          <a:off x="56292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DC73B2-35E0-48FE-B2D7-E1BB6A0C86F4}">
      <dsp:nvSpPr>
        <dsp:cNvPr id="0" name=""/>
        <dsp:cNvSpPr/>
      </dsp:nvSpPr>
      <dsp:spPr>
        <a:xfrm>
          <a:off x="871091" y="1096370"/>
          <a:ext cx="829671" cy="8296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C34B6D-8149-4A04-90C3-0319987CECAA}">
      <dsp:nvSpPr>
        <dsp:cNvPr id="0" name=""/>
        <dsp:cNvSpPr/>
      </dsp:nvSpPr>
      <dsp:spPr>
        <a:xfrm>
          <a:off x="10068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chemeClr val="tx1"/>
              </a:solidFill>
            </a:rPr>
            <a:t>Scalability and efficiency</a:t>
          </a:r>
        </a:p>
      </dsp:txBody>
      <dsp:txXfrm>
        <a:off x="100682" y="2684598"/>
        <a:ext cx="2370489" cy="720000"/>
      </dsp:txXfrm>
    </dsp:sp>
    <dsp:sp modelId="{5DB66496-FF55-4D32-AD2F-52F129E423A3}">
      <dsp:nvSpPr>
        <dsp:cNvPr id="0" name=""/>
        <dsp:cNvSpPr/>
      </dsp:nvSpPr>
      <dsp:spPr>
        <a:xfrm>
          <a:off x="334825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43D4D3-C7D8-4F41-AAF0-0EDBEF957FF4}">
      <dsp:nvSpPr>
        <dsp:cNvPr id="0" name=""/>
        <dsp:cNvSpPr/>
      </dsp:nvSpPr>
      <dsp:spPr>
        <a:xfrm>
          <a:off x="3656416" y="1096370"/>
          <a:ext cx="829671" cy="8296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6D08C-F651-4B8D-BD6D-AC98B0D0A921}">
      <dsp:nvSpPr>
        <dsp:cNvPr id="0" name=""/>
        <dsp:cNvSpPr/>
      </dsp:nvSpPr>
      <dsp:spPr>
        <a:xfrm>
          <a:off x="288600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chemeClr val="tx1"/>
              </a:solidFill>
            </a:rPr>
            <a:t>Data Aggregation and Filtering</a:t>
          </a:r>
        </a:p>
      </dsp:txBody>
      <dsp:txXfrm>
        <a:off x="2886007" y="2684598"/>
        <a:ext cx="2370489" cy="720000"/>
      </dsp:txXfrm>
    </dsp:sp>
    <dsp:sp modelId="{6D24695A-0E00-499A-B6C0-55CBEFAAAD20}">
      <dsp:nvSpPr>
        <dsp:cNvPr id="0" name=""/>
        <dsp:cNvSpPr/>
      </dsp:nvSpPr>
      <dsp:spPr>
        <a:xfrm>
          <a:off x="6133577"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AE025B-8B39-4F78-98E9-B4989E465DFB}">
      <dsp:nvSpPr>
        <dsp:cNvPr id="0" name=""/>
        <dsp:cNvSpPr/>
      </dsp:nvSpPr>
      <dsp:spPr>
        <a:xfrm>
          <a:off x="6441741" y="1096370"/>
          <a:ext cx="829671" cy="8296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C0A81E-C6D2-4809-B183-9506227DCE22}">
      <dsp:nvSpPr>
        <dsp:cNvPr id="0" name=""/>
        <dsp:cNvSpPr/>
      </dsp:nvSpPr>
      <dsp:spPr>
        <a:xfrm>
          <a:off x="5671332"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chemeClr val="tx1"/>
              </a:solidFill>
            </a:rPr>
            <a:t>Security</a:t>
          </a:r>
        </a:p>
      </dsp:txBody>
      <dsp:txXfrm>
        <a:off x="5671332" y="2684598"/>
        <a:ext cx="2370489" cy="720000"/>
      </dsp:txXfrm>
    </dsp:sp>
    <dsp:sp modelId="{15F22123-1B37-4141-841F-9E6B721E15E1}">
      <dsp:nvSpPr>
        <dsp:cNvPr id="0" name=""/>
        <dsp:cNvSpPr/>
      </dsp:nvSpPr>
      <dsp:spPr>
        <a:xfrm>
          <a:off x="8918902" y="788206"/>
          <a:ext cx="1445998" cy="144599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3C0B06-FC02-460B-A9E8-E101C669C220}">
      <dsp:nvSpPr>
        <dsp:cNvPr id="0" name=""/>
        <dsp:cNvSpPr/>
      </dsp:nvSpPr>
      <dsp:spPr>
        <a:xfrm>
          <a:off x="9227066" y="1096370"/>
          <a:ext cx="829671" cy="8296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B80181-B8FA-4B3E-9BB2-DB3CF31F17AD}">
      <dsp:nvSpPr>
        <dsp:cNvPr id="0" name=""/>
        <dsp:cNvSpPr/>
      </dsp:nvSpPr>
      <dsp:spPr>
        <a:xfrm>
          <a:off x="8456657" y="2684598"/>
          <a:ext cx="23704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chemeClr val="tx1"/>
              </a:solidFill>
            </a:rPr>
            <a:t>Connectivity and Processing Power</a:t>
          </a:r>
        </a:p>
      </dsp:txBody>
      <dsp:txXfrm>
        <a:off x="8456657" y="2684598"/>
        <a:ext cx="2370489"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5B8CBE-4473-4364-A97C-867363EFE41E}">
      <dsp:nvSpPr>
        <dsp:cNvPr id="0" name=""/>
        <dsp:cNvSpPr/>
      </dsp:nvSpPr>
      <dsp:spPr>
        <a:xfrm>
          <a:off x="684914" y="1104365"/>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4E29D2-D88D-4985-AAA0-B57C6D356231}">
      <dsp:nvSpPr>
        <dsp:cNvPr id="0" name=""/>
        <dsp:cNvSpPr/>
      </dsp:nvSpPr>
      <dsp:spPr>
        <a:xfrm>
          <a:off x="918914" y="1338365"/>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A58A1-F22C-4C16-8BED-54C925205EEF}">
      <dsp:nvSpPr>
        <dsp:cNvPr id="0" name=""/>
        <dsp:cNvSpPr/>
      </dsp:nvSpPr>
      <dsp:spPr>
        <a:xfrm>
          <a:off x="333914" y="2565855"/>
          <a:ext cx="1800000" cy="14085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tx1"/>
              </a:solidFill>
            </a:rPr>
            <a:t>Environmental monitoring: Air and water quality, weather forecasting</a:t>
          </a:r>
        </a:p>
      </dsp:txBody>
      <dsp:txXfrm>
        <a:off x="333914" y="2565855"/>
        <a:ext cx="1800000" cy="1408569"/>
      </dsp:txXfrm>
    </dsp:sp>
    <dsp:sp modelId="{572D8BDC-EBA9-4D90-B7CE-CE9F661BBF36}">
      <dsp:nvSpPr>
        <dsp:cNvPr id="0" name=""/>
        <dsp:cNvSpPr/>
      </dsp:nvSpPr>
      <dsp:spPr>
        <a:xfrm>
          <a:off x="2799914" y="1071474"/>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0D03A-7CED-4221-9EA9-347ED8345E54}">
      <dsp:nvSpPr>
        <dsp:cNvPr id="0" name=""/>
        <dsp:cNvSpPr/>
      </dsp:nvSpPr>
      <dsp:spPr>
        <a:xfrm>
          <a:off x="3033914" y="1305474"/>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318F2-ADAB-438C-BE96-E32BEC33E40F}">
      <dsp:nvSpPr>
        <dsp:cNvPr id="0" name=""/>
        <dsp:cNvSpPr/>
      </dsp:nvSpPr>
      <dsp:spPr>
        <a:xfrm>
          <a:off x="2448914" y="2511474"/>
          <a:ext cx="1800000" cy="149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defRPr cap="all"/>
          </a:pPr>
          <a:r>
            <a:rPr lang="en-US" sz="2000" kern="1200" dirty="0">
              <a:solidFill>
                <a:schemeClr val="tx1"/>
              </a:solidFill>
            </a:rPr>
            <a:t>Precision agriculture: Optimize crop yields, water usage</a:t>
          </a:r>
        </a:p>
      </dsp:txBody>
      <dsp:txXfrm>
        <a:off x="2448914" y="2511474"/>
        <a:ext cx="1800000" cy="1495841"/>
      </dsp:txXfrm>
    </dsp:sp>
    <dsp:sp modelId="{BED97502-79D9-4466-94E0-D33495A3933F}">
      <dsp:nvSpPr>
        <dsp:cNvPr id="0" name=""/>
        <dsp:cNvSpPr/>
      </dsp:nvSpPr>
      <dsp:spPr>
        <a:xfrm>
          <a:off x="4914914" y="1071474"/>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47E989-AFBE-483B-A8BE-74C2E8D1EF08}">
      <dsp:nvSpPr>
        <dsp:cNvPr id="0" name=""/>
        <dsp:cNvSpPr/>
      </dsp:nvSpPr>
      <dsp:spPr>
        <a:xfrm>
          <a:off x="5148914" y="1305474"/>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1A3E4D-C6DC-4919-AF2E-AD4B8C2A978B}">
      <dsp:nvSpPr>
        <dsp:cNvPr id="0" name=""/>
        <dsp:cNvSpPr/>
      </dsp:nvSpPr>
      <dsp:spPr>
        <a:xfrm>
          <a:off x="4563914" y="2511474"/>
          <a:ext cx="1800000" cy="149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tx1"/>
              </a:solidFill>
            </a:rPr>
            <a:t>Structural health monitoring: Bridges, buildings, pipelines</a:t>
          </a:r>
        </a:p>
      </dsp:txBody>
      <dsp:txXfrm>
        <a:off x="4563914" y="2511474"/>
        <a:ext cx="1800000" cy="1495841"/>
      </dsp:txXfrm>
    </dsp:sp>
    <dsp:sp modelId="{84681C86-03EE-40C4-8F53-EBC0A8B44331}">
      <dsp:nvSpPr>
        <dsp:cNvPr id="0" name=""/>
        <dsp:cNvSpPr/>
      </dsp:nvSpPr>
      <dsp:spPr>
        <a:xfrm>
          <a:off x="7029914" y="1071474"/>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87376B-86F8-49B0-9D4A-B0C31290BB27}">
      <dsp:nvSpPr>
        <dsp:cNvPr id="0" name=""/>
        <dsp:cNvSpPr/>
      </dsp:nvSpPr>
      <dsp:spPr>
        <a:xfrm>
          <a:off x="7263914" y="1305474"/>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6E40B7-9913-4C69-951D-5A98D87FED22}">
      <dsp:nvSpPr>
        <dsp:cNvPr id="0" name=""/>
        <dsp:cNvSpPr/>
      </dsp:nvSpPr>
      <dsp:spPr>
        <a:xfrm>
          <a:off x="6678914" y="2511474"/>
          <a:ext cx="1800000" cy="149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tx1"/>
              </a:solidFill>
            </a:rPr>
            <a:t>Industrial automation: Monitor machinery, optimize production processes</a:t>
          </a:r>
        </a:p>
      </dsp:txBody>
      <dsp:txXfrm>
        <a:off x="6678914" y="2511474"/>
        <a:ext cx="1800000" cy="1495841"/>
      </dsp:txXfrm>
    </dsp:sp>
    <dsp:sp modelId="{1909314C-E748-4E8B-9778-03B5A2FE500A}">
      <dsp:nvSpPr>
        <dsp:cNvPr id="0" name=""/>
        <dsp:cNvSpPr/>
      </dsp:nvSpPr>
      <dsp:spPr>
        <a:xfrm>
          <a:off x="9144914" y="1071474"/>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5F6542-1283-4F01-A28F-ACEDDB912EC1}">
      <dsp:nvSpPr>
        <dsp:cNvPr id="0" name=""/>
        <dsp:cNvSpPr/>
      </dsp:nvSpPr>
      <dsp:spPr>
        <a:xfrm>
          <a:off x="9378914" y="1305474"/>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BDAAA-73DD-403A-A6E8-96F982B2BADF}">
      <dsp:nvSpPr>
        <dsp:cNvPr id="0" name=""/>
        <dsp:cNvSpPr/>
      </dsp:nvSpPr>
      <dsp:spPr>
        <a:xfrm>
          <a:off x="8793914" y="2511474"/>
          <a:ext cx="1800000" cy="1495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tx1"/>
              </a:solidFill>
            </a:rPr>
            <a:t>Smart cities: Traffic management, waste collection, energy efficiency</a:t>
          </a:r>
        </a:p>
      </dsp:txBody>
      <dsp:txXfrm>
        <a:off x="8793914" y="2511474"/>
        <a:ext cx="1800000" cy="1495841"/>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6FD23-9C7B-4699-8459-7BBEF61B6E03}"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567F35-0789-4E40-A8F1-BFCED251561E}" type="slidenum">
              <a:rPr lang="en-US" smtClean="0"/>
              <a:t>‹#›</a:t>
            </a:fld>
            <a:endParaRPr lang="en-US"/>
          </a:p>
        </p:txBody>
      </p:sp>
    </p:spTree>
    <p:extLst>
      <p:ext uri="{BB962C8B-B14F-4D97-AF65-F5344CB8AC3E}">
        <p14:creationId xmlns:p14="http://schemas.microsoft.com/office/powerpoint/2010/main" val="273603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5EB848-072E-4A4B-AD7F-3A3EFCD151B9}" type="slidenum">
              <a:rPr lang="en-US" smtClean="0"/>
              <a:t>59</a:t>
            </a:fld>
            <a:endParaRPr lang="en-US"/>
          </a:p>
        </p:txBody>
      </p:sp>
    </p:spTree>
    <p:extLst>
      <p:ext uri="{BB962C8B-B14F-4D97-AF65-F5344CB8AC3E}">
        <p14:creationId xmlns:p14="http://schemas.microsoft.com/office/powerpoint/2010/main" val="797758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5EB848-072E-4A4B-AD7F-3A3EFCD151B9}" type="slidenum">
              <a:rPr lang="en-US" smtClean="0"/>
              <a:t>60</a:t>
            </a:fld>
            <a:endParaRPr lang="en-US"/>
          </a:p>
        </p:txBody>
      </p:sp>
    </p:spTree>
    <p:extLst>
      <p:ext uri="{BB962C8B-B14F-4D97-AF65-F5344CB8AC3E}">
        <p14:creationId xmlns:p14="http://schemas.microsoft.com/office/powerpoint/2010/main" val="1125535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73</a:t>
            </a:fld>
            <a:endParaRPr lang="en-US" altLang="zh-CN" noProof="0" dirty="0"/>
          </a:p>
        </p:txBody>
      </p:sp>
    </p:spTree>
    <p:extLst>
      <p:ext uri="{BB962C8B-B14F-4D97-AF65-F5344CB8AC3E}">
        <p14:creationId xmlns:p14="http://schemas.microsoft.com/office/powerpoint/2010/main" val="681593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75</a:t>
            </a:fld>
            <a:endParaRPr lang="en-US" altLang="zh-CN" noProof="0" dirty="0"/>
          </a:p>
        </p:txBody>
      </p:sp>
    </p:spTree>
    <p:extLst>
      <p:ext uri="{BB962C8B-B14F-4D97-AF65-F5344CB8AC3E}">
        <p14:creationId xmlns:p14="http://schemas.microsoft.com/office/powerpoint/2010/main" val="1041730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20F82-A6D5-72EB-6790-107D37B9DC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B37D3-3CDD-6888-B186-8AD613B4E12C}"/>
              </a:ext>
            </a:extLst>
          </p:cNvPr>
          <p:cNvSpPr>
            <a:spLocks noGrp="1" noRot="1" noChangeAspect="1"/>
          </p:cNvSpPr>
          <p:nvPr>
            <p:ph type="sldImg"/>
          </p:nvPr>
        </p:nvSpPr>
        <p:spPr>
          <a:xfrm>
            <a:off x="685800" y="1143000"/>
            <a:ext cx="5486400" cy="3086100"/>
          </a:xfrm>
          <a:prstGeom prst="rect">
            <a:avLst/>
          </a:prstGeom>
        </p:spPr>
      </p:sp>
      <p:sp>
        <p:nvSpPr>
          <p:cNvPr id="3" name="Notes Placeholder 2">
            <a:extLst>
              <a:ext uri="{FF2B5EF4-FFF2-40B4-BE49-F238E27FC236}">
                <a16:creationId xmlns:a16="http://schemas.microsoft.com/office/drawing/2014/main" id="{31BE3C93-2444-ADB1-17B9-A4D8DA9DCA9C}"/>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4EB54A9-FEE4-E654-22EC-67C02E321236}"/>
              </a:ext>
            </a:extLst>
          </p:cNvPr>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76</a:t>
            </a:fld>
            <a:endParaRPr lang="en-US" altLang="zh-CN" noProof="0" dirty="0"/>
          </a:p>
        </p:txBody>
      </p:sp>
    </p:spTree>
    <p:extLst>
      <p:ext uri="{BB962C8B-B14F-4D97-AF65-F5344CB8AC3E}">
        <p14:creationId xmlns:p14="http://schemas.microsoft.com/office/powerpoint/2010/main" val="3696948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77</a:t>
            </a:fld>
            <a:endParaRPr lang="en-US" altLang="zh-CN" noProof="0" dirty="0"/>
          </a:p>
        </p:txBody>
      </p:sp>
    </p:spTree>
    <p:extLst>
      <p:ext uri="{BB962C8B-B14F-4D97-AF65-F5344CB8AC3E}">
        <p14:creationId xmlns:p14="http://schemas.microsoft.com/office/powerpoint/2010/main" val="379019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78</a:t>
            </a:fld>
            <a:endParaRPr lang="en-US" altLang="zh-CN" dirty="0"/>
          </a:p>
        </p:txBody>
      </p:sp>
    </p:spTree>
    <p:extLst>
      <p:ext uri="{BB962C8B-B14F-4D97-AF65-F5344CB8AC3E}">
        <p14:creationId xmlns:p14="http://schemas.microsoft.com/office/powerpoint/2010/main" val="242433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79</a:t>
            </a:fld>
            <a:endParaRPr lang="en-US" altLang="zh-CN" noProof="0" dirty="0"/>
          </a:p>
        </p:txBody>
      </p:sp>
    </p:spTree>
    <p:extLst>
      <p:ext uri="{BB962C8B-B14F-4D97-AF65-F5344CB8AC3E}">
        <p14:creationId xmlns:p14="http://schemas.microsoft.com/office/powerpoint/2010/main" val="547045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80</a:t>
            </a:fld>
            <a:endParaRPr lang="en-US" altLang="zh-CN" noProof="0" dirty="0"/>
          </a:p>
        </p:txBody>
      </p:sp>
    </p:spTree>
    <p:extLst>
      <p:ext uri="{BB962C8B-B14F-4D97-AF65-F5344CB8AC3E}">
        <p14:creationId xmlns:p14="http://schemas.microsoft.com/office/powerpoint/2010/main" val="358664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CC50F-92A3-C0DE-3485-BF76059643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85F5E5-4A97-D21C-E68F-E224472CF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E6B9E2-FFD3-5FE2-58AC-1D7CA4EB61DF}"/>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D0B25DEA-3D54-1152-EBD3-D36D7ADB6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2629F-1868-6A9C-C229-FE7FFE6AD9B9}"/>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1821635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249F9-4007-7D57-D04F-4739610929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FFC638-3CCD-5D50-206C-113CCF45B9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9F1A6A-5823-F35C-8FFB-8EB8AC2DB090}"/>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64C956CE-F7BD-6DCF-042B-0ADED69B4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01335-EB20-040B-4476-EB3E704EDE5D}"/>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806064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78F6C6-9648-5434-5848-EF76D46C5B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6487FB-AE37-53C5-7134-9639B462D3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BB7C5B-09D2-7EAF-CE2B-571357D1FF15}"/>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9CCF5488-3827-BBD7-6A58-FBE4452D11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E47C7-5880-94A7-5185-4693BF281635}"/>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2924552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486737044"/>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785215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107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60430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20508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0367207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750570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931FD211-5067-4B60-8D62-C1EED8CC5777}"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683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CEDF-8DF1-C6EA-4848-AADF04CC11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59325-9606-E130-AE9D-7EF38290AB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453A2F-A2B8-F8AC-61CC-F073616B5DF8}"/>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001703AD-68F4-C0A2-BC51-7C7E72665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82C019-7C0E-A89B-2663-10AD715F70A5}"/>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740139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FD211-5067-4B60-8D62-C1EED8CC5777}"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3407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FD211-5067-4B60-8D62-C1EED8CC5777}"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9148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833C4D-FC3C-4052-BF3F-AA9624C248B2}"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FD211-5067-4B60-8D62-C1EED8CC5777}"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160426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833C4D-FC3C-4052-BF3F-AA9624C248B2}" type="datetimeFigureOut">
              <a:rPr lang="en-US" smtClean="0"/>
              <a:t>3/12/2024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1FD211-5067-4B60-8D62-C1EED8CC5777}"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93677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833C4D-FC3C-4052-BF3F-AA9624C248B2}" type="datetimeFigureOut">
              <a:rPr lang="en-US" smtClean="0"/>
              <a:t>3/12/2024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1FD211-5067-4B60-8D62-C1EED8CC5777}"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22311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833C4D-FC3C-4052-BF3F-AA9624C248B2}" type="datetimeFigureOut">
              <a:rPr lang="en-US" smtClean="0"/>
              <a:t>3/12/2024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31438924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833C4D-FC3C-4052-BF3F-AA9624C248B2}" type="datetimeFigureOut">
              <a:rPr lang="en-US" smtClean="0"/>
              <a:t>3/12/2024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1FD211-5067-4B60-8D62-C1EED8CC5777}"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9969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99833C4D-FC3C-4052-BF3F-AA9624C248B2}" type="datetimeFigureOut">
              <a:rPr lang="en-US" smtClean="0"/>
              <a:t>3/12/2024</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931FD211-5067-4B60-8D62-C1EED8CC5777}"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27807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FD211-5067-4B60-8D62-C1EED8CC5777}"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883227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1FD211-5067-4B60-8D62-C1EED8CC5777}"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74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8DC95-1CE9-7A68-10CD-57C96FF6A9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6FD1D7-54D3-DADC-F15B-4AF8C26164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914458-EB09-2F95-B30C-5FBC8DB6188C}"/>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BE10FE8E-C6F3-6356-E66E-F0BA17BA9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7E625-78FC-D1B8-1C58-3E7DD057E96B}"/>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77470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79367-0989-C088-B0D3-F13484B2E2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3C61C9-BA1B-B218-87D3-5597C28D24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251EE7-F169-65C1-53CA-6FD9BE58B9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A48595-0FDA-ACFC-A3F9-4F27C8334006}"/>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6" name="Footer Placeholder 5">
            <a:extLst>
              <a:ext uri="{FF2B5EF4-FFF2-40B4-BE49-F238E27FC236}">
                <a16:creationId xmlns:a16="http://schemas.microsoft.com/office/drawing/2014/main" id="{0CFA085A-4C1A-B6AA-B231-DECE9E954A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98698E-EC45-7E15-806A-180178713F6E}"/>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980671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3EFC6-8D00-0F88-1669-28DB2ADD45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416C2C-C95B-D475-B9B0-D33E7F481C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4F152-5922-BA75-A54F-BD672175EF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FE01F-70F1-35A1-2152-69344E9A5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8553AA-7ECF-0928-275D-F44DE1CD0E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87FC6A-79FC-343C-0C3C-2A01EB25F765}"/>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8" name="Footer Placeholder 7">
            <a:extLst>
              <a:ext uri="{FF2B5EF4-FFF2-40B4-BE49-F238E27FC236}">
                <a16:creationId xmlns:a16="http://schemas.microsoft.com/office/drawing/2014/main" id="{3EA4F7C4-6E08-D1B2-C24F-342963A0DA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6CB17B-3F02-2813-DDDF-B61F01FB9532}"/>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295192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C980-17C2-099C-7A24-93714EFBE8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ABCE4D-D688-9B74-7997-D352B1C4A463}"/>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4" name="Footer Placeholder 3">
            <a:extLst>
              <a:ext uri="{FF2B5EF4-FFF2-40B4-BE49-F238E27FC236}">
                <a16:creationId xmlns:a16="http://schemas.microsoft.com/office/drawing/2014/main" id="{D9C4C06A-301D-C2DF-8249-CB65FD1EE97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2F56CD-CF49-7BCC-A924-E32F3DD43319}"/>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595042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63E1F-4C5F-22DF-3FDB-DFD6293896F3}"/>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3" name="Footer Placeholder 2">
            <a:extLst>
              <a:ext uri="{FF2B5EF4-FFF2-40B4-BE49-F238E27FC236}">
                <a16:creationId xmlns:a16="http://schemas.microsoft.com/office/drawing/2014/main" id="{5C0C4049-D5E8-11CB-4BDD-1A05EC00C9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F23894-D5B7-2155-421D-E2C549AF050A}"/>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4207221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BAD0F-BF65-7495-7AEC-E56F82A6E3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A38CB-A69F-A405-073F-896AC8975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528307-2176-A67E-C1B2-EBF9FB8CB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F8FCAA-E444-BC5E-79C0-4087DA3AD2DA}"/>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6" name="Footer Placeholder 5">
            <a:extLst>
              <a:ext uri="{FF2B5EF4-FFF2-40B4-BE49-F238E27FC236}">
                <a16:creationId xmlns:a16="http://schemas.microsoft.com/office/drawing/2014/main" id="{E648682C-3FAD-B501-EB02-C84FDF263C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D5893-0087-74ED-347B-90AC92DAE233}"/>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966765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45AF4-6664-A3F6-6F8D-7EBBEC15F6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0C60EB-EF53-487F-D8E1-56D3D27D36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3B8DD3-956F-55F6-FB63-AF9DD9942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0E6073-78A9-8D80-ED68-99AE4FC04140}"/>
              </a:ext>
            </a:extLst>
          </p:cNvPr>
          <p:cNvSpPr>
            <a:spLocks noGrp="1"/>
          </p:cNvSpPr>
          <p:nvPr>
            <p:ph type="dt" sz="half" idx="10"/>
          </p:nvPr>
        </p:nvSpPr>
        <p:spPr/>
        <p:txBody>
          <a:bodyPr/>
          <a:lstStyle/>
          <a:p>
            <a:fld id="{99833C4D-FC3C-4052-BF3F-AA9624C248B2}" type="datetimeFigureOut">
              <a:rPr lang="en-US" smtClean="0"/>
              <a:t>3/12/2024</a:t>
            </a:fld>
            <a:endParaRPr lang="en-US"/>
          </a:p>
        </p:txBody>
      </p:sp>
      <p:sp>
        <p:nvSpPr>
          <p:cNvPr id="6" name="Footer Placeholder 5">
            <a:extLst>
              <a:ext uri="{FF2B5EF4-FFF2-40B4-BE49-F238E27FC236}">
                <a16:creationId xmlns:a16="http://schemas.microsoft.com/office/drawing/2014/main" id="{1C3DED10-1616-EEB0-636F-7A7A0220E0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CF971F-7C89-45FD-A2BD-25E7EA6935FF}"/>
              </a:ext>
            </a:extLst>
          </p:cNvPr>
          <p:cNvSpPr>
            <a:spLocks noGrp="1"/>
          </p:cNvSpPr>
          <p:nvPr>
            <p:ph type="sldNum" sz="quarter" idx="12"/>
          </p:nvPr>
        </p:nvSpPr>
        <p:spPr/>
        <p:txBody>
          <a:bodyPr/>
          <a:lstStyle/>
          <a:p>
            <a:fld id="{931FD211-5067-4B60-8D62-C1EED8CC5777}" type="slidenum">
              <a:rPr lang="en-US" smtClean="0"/>
              <a:t>‹#›</a:t>
            </a:fld>
            <a:endParaRPr lang="en-US"/>
          </a:p>
        </p:txBody>
      </p:sp>
    </p:spTree>
    <p:extLst>
      <p:ext uri="{BB962C8B-B14F-4D97-AF65-F5344CB8AC3E}">
        <p14:creationId xmlns:p14="http://schemas.microsoft.com/office/powerpoint/2010/main" val="1799509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1.jp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C43EF2-0793-690B-3B09-BAF2669388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364D33-9339-3783-6253-88B872F1A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01BBF1-D8C6-71F9-AC40-B1066B1204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33C4D-FC3C-4052-BF3F-AA9624C248B2}" type="datetimeFigureOut">
              <a:rPr lang="en-US" smtClean="0"/>
              <a:t>3/12/2024</a:t>
            </a:fld>
            <a:endParaRPr lang="en-US"/>
          </a:p>
        </p:txBody>
      </p:sp>
      <p:sp>
        <p:nvSpPr>
          <p:cNvPr id="5" name="Footer Placeholder 4">
            <a:extLst>
              <a:ext uri="{FF2B5EF4-FFF2-40B4-BE49-F238E27FC236}">
                <a16:creationId xmlns:a16="http://schemas.microsoft.com/office/drawing/2014/main" id="{9A98D37D-8988-CDC3-382F-F461DADE1D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EAC7B2-47B8-21E0-4221-CE93157541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1FD211-5067-4B60-8D62-C1EED8CC5777}" type="slidenum">
              <a:rPr lang="en-US" smtClean="0"/>
              <a:t>‹#›</a:t>
            </a:fld>
            <a:endParaRPr lang="en-US"/>
          </a:p>
        </p:txBody>
      </p:sp>
    </p:spTree>
    <p:extLst>
      <p:ext uri="{BB962C8B-B14F-4D97-AF65-F5344CB8AC3E}">
        <p14:creationId xmlns:p14="http://schemas.microsoft.com/office/powerpoint/2010/main" val="565579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9833C4D-FC3C-4052-BF3F-AA9624C248B2}" type="datetimeFigureOut">
              <a:rPr lang="en-US" smtClean="0"/>
              <a:t>3/12/2024</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31FD211-5067-4B60-8D62-C1EED8CC5777}"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01279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0.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bin"/><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fif"/><Relationship Id="rId1" Type="http://schemas.openxmlformats.org/officeDocument/2006/relationships/slideLayout" Target="../slideLayouts/slideLayout13.xml"/><Relationship Id="rId4" Type="http://schemas.openxmlformats.org/officeDocument/2006/relationships/image" Target="../media/image53.jp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5.jpg"/></Relationships>
</file>

<file path=ppt/slides/_rels/slide77.xml.rels><?xml version="1.0" encoding="UTF-8" standalone="yes"?>
<Relationships xmlns="http://schemas.openxmlformats.org/package/2006/relationships"><Relationship Id="rId3" Type="http://schemas.openxmlformats.org/officeDocument/2006/relationships/image" Target="../media/image56.jfif"/><Relationship Id="rId7"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59.jfif"/><Relationship Id="rId5" Type="http://schemas.openxmlformats.org/officeDocument/2006/relationships/image" Target="../media/image58.jpe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CB8894-2453-D71F-63C3-AC3FBCEDF21E}"/>
              </a:ext>
            </a:extLst>
          </p:cNvPr>
          <p:cNvSpPr/>
          <p:nvPr/>
        </p:nvSpPr>
        <p:spPr>
          <a:xfrm>
            <a:off x="0" y="0"/>
            <a:ext cx="12192000" cy="6858000"/>
          </a:xfrm>
          <a:prstGeom prst="rect">
            <a:avLst/>
          </a:prstGeom>
          <a:solidFill>
            <a:srgbClr val="333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A910E67-405C-62FA-DEA9-F0A92EBC32B7}"/>
              </a:ext>
            </a:extLst>
          </p:cNvPr>
          <p:cNvPicPr>
            <a:picLocks noChangeAspect="1"/>
          </p:cNvPicPr>
          <p:nvPr/>
        </p:nvPicPr>
        <p:blipFill rotWithShape="1">
          <a:blip r:embed="rId2">
            <a:extLst>
              <a:ext uri="{28A0092B-C50C-407E-A947-70E740481C1C}">
                <a14:useLocalDpi xmlns:a14="http://schemas.microsoft.com/office/drawing/2010/main" val="0"/>
              </a:ext>
            </a:extLst>
          </a:blip>
          <a:srcRect l="21950" t="7662" r="22349" b="12981"/>
          <a:stretch/>
        </p:blipFill>
        <p:spPr>
          <a:xfrm>
            <a:off x="6096000" y="1080378"/>
            <a:ext cx="6026729" cy="5001767"/>
          </a:xfrm>
          <a:prstGeom prst="rect">
            <a:avLst/>
          </a:prstGeom>
        </p:spPr>
      </p:pic>
      <p:sp>
        <p:nvSpPr>
          <p:cNvPr id="5" name="TextBox 4">
            <a:extLst>
              <a:ext uri="{FF2B5EF4-FFF2-40B4-BE49-F238E27FC236}">
                <a16:creationId xmlns:a16="http://schemas.microsoft.com/office/drawing/2014/main" id="{7A5BF019-2E2F-B8C1-2D01-77237F1B5A77}"/>
              </a:ext>
            </a:extLst>
          </p:cNvPr>
          <p:cNvSpPr txBox="1"/>
          <p:nvPr/>
        </p:nvSpPr>
        <p:spPr>
          <a:xfrm>
            <a:off x="0" y="1374244"/>
            <a:ext cx="6913419" cy="1015663"/>
          </a:xfrm>
          <a:prstGeom prst="rect">
            <a:avLst/>
          </a:prstGeom>
          <a:noFill/>
        </p:spPr>
        <p:txBody>
          <a:bodyPr wrap="square" rtlCol="0">
            <a:spAutoFit/>
          </a:bodyPr>
          <a:lstStyle/>
          <a:p>
            <a:r>
              <a:rPr lang="en-US" sz="6000" dirty="0">
                <a:solidFill>
                  <a:schemeClr val="bg1"/>
                </a:solidFill>
              </a:rPr>
              <a:t>INTERNET OF THINGS</a:t>
            </a:r>
          </a:p>
        </p:txBody>
      </p:sp>
      <p:sp>
        <p:nvSpPr>
          <p:cNvPr id="6" name="TextBox 5">
            <a:extLst>
              <a:ext uri="{FF2B5EF4-FFF2-40B4-BE49-F238E27FC236}">
                <a16:creationId xmlns:a16="http://schemas.microsoft.com/office/drawing/2014/main" id="{9E03B0C2-E848-A71F-5454-DC3A0F68048E}"/>
              </a:ext>
            </a:extLst>
          </p:cNvPr>
          <p:cNvSpPr txBox="1"/>
          <p:nvPr/>
        </p:nvSpPr>
        <p:spPr>
          <a:xfrm>
            <a:off x="2535382" y="2321004"/>
            <a:ext cx="1842654" cy="1107996"/>
          </a:xfrm>
          <a:prstGeom prst="rect">
            <a:avLst/>
          </a:prstGeom>
          <a:noFill/>
        </p:spPr>
        <p:txBody>
          <a:bodyPr wrap="square" rtlCol="0">
            <a:spAutoFit/>
          </a:bodyPr>
          <a:lstStyle/>
          <a:p>
            <a:r>
              <a:rPr lang="en-US" sz="6600" dirty="0">
                <a:solidFill>
                  <a:schemeClr val="bg1"/>
                </a:solidFill>
              </a:rPr>
              <a:t>(IoT)</a:t>
            </a:r>
          </a:p>
        </p:txBody>
      </p:sp>
      <p:sp>
        <p:nvSpPr>
          <p:cNvPr id="7" name="TextBox 6">
            <a:extLst>
              <a:ext uri="{FF2B5EF4-FFF2-40B4-BE49-F238E27FC236}">
                <a16:creationId xmlns:a16="http://schemas.microsoft.com/office/drawing/2014/main" id="{067D6DB6-855C-BD2E-C23E-B94267D27972}"/>
              </a:ext>
            </a:extLst>
          </p:cNvPr>
          <p:cNvSpPr txBox="1"/>
          <p:nvPr/>
        </p:nvSpPr>
        <p:spPr>
          <a:xfrm>
            <a:off x="2296391" y="3955214"/>
            <a:ext cx="2320636" cy="584775"/>
          </a:xfrm>
          <a:prstGeom prst="rect">
            <a:avLst/>
          </a:prstGeom>
          <a:noFill/>
        </p:spPr>
        <p:txBody>
          <a:bodyPr wrap="square" rtlCol="0">
            <a:spAutoFit/>
          </a:bodyPr>
          <a:lstStyle/>
          <a:p>
            <a:r>
              <a:rPr lang="en-US" sz="3200" dirty="0">
                <a:solidFill>
                  <a:schemeClr val="bg1"/>
                </a:solidFill>
              </a:rPr>
              <a:t>Introduction</a:t>
            </a:r>
            <a:endParaRPr lang="en-US" dirty="0">
              <a:solidFill>
                <a:schemeClr val="bg1"/>
              </a:solidFill>
            </a:endParaRPr>
          </a:p>
        </p:txBody>
      </p:sp>
      <p:sp>
        <p:nvSpPr>
          <p:cNvPr id="8" name="TextBox 7">
            <a:extLst>
              <a:ext uri="{FF2B5EF4-FFF2-40B4-BE49-F238E27FC236}">
                <a16:creationId xmlns:a16="http://schemas.microsoft.com/office/drawing/2014/main" id="{12C99DA0-386D-2BD2-D22E-8FA480D9A4DF}"/>
              </a:ext>
            </a:extLst>
          </p:cNvPr>
          <p:cNvSpPr txBox="1"/>
          <p:nvPr/>
        </p:nvSpPr>
        <p:spPr>
          <a:xfrm>
            <a:off x="9864435" y="6419211"/>
            <a:ext cx="3643747" cy="369332"/>
          </a:xfrm>
          <a:prstGeom prst="rect">
            <a:avLst/>
          </a:prstGeom>
          <a:noFill/>
        </p:spPr>
        <p:txBody>
          <a:bodyPr wrap="square" rtlCol="0">
            <a:spAutoFit/>
          </a:bodyPr>
          <a:lstStyle/>
          <a:p>
            <a:r>
              <a:rPr lang="en-US" dirty="0">
                <a:solidFill>
                  <a:schemeClr val="bg1"/>
                </a:solidFill>
              </a:rPr>
              <a:t>BY: OTENG TANO KOJO</a:t>
            </a:r>
          </a:p>
        </p:txBody>
      </p:sp>
    </p:spTree>
    <p:extLst>
      <p:ext uri="{BB962C8B-B14F-4D97-AF65-F5344CB8AC3E}">
        <p14:creationId xmlns:p14="http://schemas.microsoft.com/office/powerpoint/2010/main" val="1797497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Fog Computing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dirty="0"/>
              <a:t>Introduces a new layer between Physical and Transport layer called Fog layer</a:t>
            </a:r>
          </a:p>
          <a:p>
            <a:pPr marL="342900" indent="-342900">
              <a:lnSpc>
                <a:spcPct val="170000"/>
              </a:lnSpc>
              <a:buFont typeface="Wingdings" panose="05000000000000000000" charset="0"/>
              <a:buChar char="q"/>
            </a:pPr>
            <a:r>
              <a:rPr lang="en-US" sz="2400" dirty="0"/>
              <a:t>Processing takes place near the perception or physical layer</a:t>
            </a:r>
          </a:p>
          <a:p>
            <a:pPr marL="342900" indent="-342900">
              <a:lnSpc>
                <a:spcPct val="170000"/>
              </a:lnSpc>
              <a:buFont typeface="Wingdings" panose="05000000000000000000" charset="0"/>
              <a:buChar char="q"/>
            </a:pPr>
            <a:r>
              <a:rPr lang="en-US" sz="2400" dirty="0"/>
              <a:t>The fog layer is divided into four sub layers</a:t>
            </a:r>
          </a:p>
          <a:p>
            <a:pPr marL="800100" lvl="1" indent="-342900">
              <a:lnSpc>
                <a:spcPct val="170000"/>
              </a:lnSpc>
              <a:buFont typeface="Wingdings" panose="05000000000000000000" charset="0"/>
              <a:buChar char="q"/>
            </a:pPr>
            <a:r>
              <a:rPr lang="en-US" sz="2400" dirty="0"/>
              <a:t>The security layer - For encryption and decryption of data</a:t>
            </a:r>
          </a:p>
          <a:p>
            <a:pPr marL="800100" lvl="1" indent="-342900">
              <a:lnSpc>
                <a:spcPct val="170000"/>
              </a:lnSpc>
              <a:buFont typeface="Wingdings" panose="05000000000000000000" charset="0"/>
              <a:buChar char="q"/>
            </a:pPr>
            <a:r>
              <a:rPr lang="en-US" sz="2400" dirty="0"/>
              <a:t>The storage layer  - For storing files and data</a:t>
            </a:r>
          </a:p>
          <a:p>
            <a:pPr marL="800100" lvl="1" indent="-342900">
              <a:lnSpc>
                <a:spcPct val="170000"/>
              </a:lnSpc>
              <a:buFont typeface="Wingdings" panose="05000000000000000000" charset="0"/>
              <a:buChar char="q"/>
            </a:pPr>
            <a:r>
              <a:rPr lang="en-US" sz="2400" dirty="0"/>
              <a:t>Pre-processing layer - For filtering, processing and analysing edge data</a:t>
            </a:r>
          </a:p>
          <a:p>
            <a:pPr marL="800100" lvl="1" indent="-342900">
              <a:lnSpc>
                <a:spcPct val="170000"/>
              </a:lnSpc>
              <a:buFont typeface="Wingdings" panose="05000000000000000000" charset="0"/>
              <a:buChar char="q"/>
            </a:pPr>
            <a:r>
              <a:rPr lang="en-US" sz="2400" dirty="0"/>
              <a:t>Monitoring layer - Monitors the power, resources and responses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Fog Computing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Arial" panose="020B0604020202020204" pitchFamily="34" charset="0"/>
              <a:buNone/>
            </a:pPr>
            <a:r>
              <a:rPr lang="en-US" sz="2400" b="1" dirty="0"/>
              <a:t>Advantages of Fog Computing Architecture</a:t>
            </a:r>
          </a:p>
          <a:p>
            <a:pPr marL="342900" indent="-342900">
              <a:lnSpc>
                <a:spcPct val="170000"/>
              </a:lnSpc>
              <a:buFont typeface="Wingdings" panose="05000000000000000000" charset="0"/>
              <a:buChar char="q"/>
            </a:pPr>
            <a:r>
              <a:rPr lang="en-US" sz="2400" dirty="0"/>
              <a:t>Faster reactions</a:t>
            </a:r>
          </a:p>
          <a:p>
            <a:pPr marL="342900" indent="-342900">
              <a:lnSpc>
                <a:spcPct val="170000"/>
              </a:lnSpc>
              <a:buFont typeface="Wingdings" panose="05000000000000000000" charset="0"/>
              <a:buChar char="q"/>
            </a:pPr>
            <a:r>
              <a:rPr lang="en-US" sz="2400" dirty="0"/>
              <a:t>Less Traffic Jam</a:t>
            </a:r>
          </a:p>
          <a:p>
            <a:pPr marL="342900" indent="-342900">
              <a:lnSpc>
                <a:spcPct val="170000"/>
              </a:lnSpc>
              <a:buFont typeface="Wingdings" panose="05000000000000000000" charset="0"/>
              <a:buChar char="q"/>
            </a:pPr>
            <a:r>
              <a:rPr lang="en-US" sz="2400" dirty="0"/>
              <a:t>Reduced Latency</a:t>
            </a:r>
          </a:p>
          <a:p>
            <a:pPr marL="342900" indent="-342900">
              <a:lnSpc>
                <a:spcPct val="170000"/>
              </a:lnSpc>
              <a:buFont typeface="Wingdings" panose="05000000000000000000" charset="0"/>
              <a:buChar char="q"/>
            </a:pPr>
            <a:r>
              <a:rPr lang="en-US" sz="2400" dirty="0"/>
              <a:t>Increased reliability</a:t>
            </a:r>
          </a:p>
          <a:p>
            <a:pPr marL="342900" indent="-342900">
              <a:lnSpc>
                <a:spcPct val="170000"/>
              </a:lnSpc>
              <a:buFont typeface="Wingdings" panose="05000000000000000000" charset="0"/>
              <a:buChar char="q"/>
            </a:pPr>
            <a:r>
              <a:rPr lang="en-US" sz="2400" dirty="0"/>
              <a:t>Improved bandwidth efficiency</a:t>
            </a:r>
          </a:p>
          <a:p>
            <a:pPr marL="342900" indent="-342900">
              <a:lnSpc>
                <a:spcPct val="170000"/>
              </a:lnSpc>
              <a:buFont typeface="Wingdings" panose="05000000000000000000" charset="0"/>
              <a:buChar char="q"/>
            </a:pPr>
            <a:r>
              <a:rPr lang="en-US" sz="2400" dirty="0"/>
              <a:t>Enhanced security</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Edge Computing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dirty="0"/>
              <a:t>Closely related to the fog architecture</a:t>
            </a:r>
          </a:p>
          <a:p>
            <a:pPr marL="342900" indent="-342900">
              <a:lnSpc>
                <a:spcPct val="170000"/>
              </a:lnSpc>
              <a:buFont typeface="Wingdings" panose="05000000000000000000" charset="0"/>
              <a:buChar char="q"/>
            </a:pPr>
            <a:r>
              <a:rPr lang="en-US" sz="2400" dirty="0"/>
              <a:t>Keeps processing capabilities and functionalities closer to the edge nodes.</a:t>
            </a:r>
          </a:p>
          <a:p>
            <a:pPr marL="342900" indent="-342900">
              <a:lnSpc>
                <a:spcPct val="170000"/>
              </a:lnSpc>
              <a:buFont typeface="Wingdings" panose="05000000000000000000" charset="0"/>
              <a:buChar char="q"/>
            </a:pPr>
            <a:r>
              <a:rPr lang="en-US" sz="2400" dirty="0"/>
              <a:t>Processing takes place at the physical or perception layer directly on an IoT device</a:t>
            </a:r>
          </a:p>
          <a:p>
            <a:pPr marL="342900" indent="-342900">
              <a:lnSpc>
                <a:spcPct val="170000"/>
              </a:lnSpc>
              <a:buFont typeface="Wingdings" panose="05000000000000000000" charset="0"/>
              <a:buChar char="q"/>
            </a:pPr>
            <a:r>
              <a:rPr lang="en-US" sz="2400" dirty="0"/>
              <a:t>Useful for applications that require real-time performance</a:t>
            </a:r>
          </a:p>
          <a:p>
            <a:pPr marL="342900" indent="-342900">
              <a:lnSpc>
                <a:spcPct val="170000"/>
              </a:lnSpc>
              <a:buFont typeface="Wingdings" panose="05000000000000000000" charset="0"/>
              <a:buChar char="q"/>
            </a:pPr>
            <a:r>
              <a:rPr lang="en-US" sz="2400" dirty="0"/>
              <a:t>Can work independently or in combination with fog or cloud computing architecture</a:t>
            </a:r>
          </a:p>
          <a:p>
            <a:pPr marL="342900" indent="-342900">
              <a:lnSpc>
                <a:spcPct val="170000"/>
              </a:lnSpc>
              <a:buFont typeface="Wingdings" panose="05000000000000000000" charset="0"/>
              <a:buChar char="q"/>
            </a:pP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Edge Computing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Arial" panose="020B0604020202020204" pitchFamily="34" charset="0"/>
              <a:buNone/>
            </a:pPr>
            <a:r>
              <a:rPr lang="en-US" sz="2400" b="1" dirty="0"/>
              <a:t>Advantages of Edge Computing Architecture</a:t>
            </a:r>
          </a:p>
          <a:p>
            <a:pPr marL="342900" indent="-342900">
              <a:lnSpc>
                <a:spcPct val="170000"/>
              </a:lnSpc>
              <a:buFont typeface="Wingdings" panose="05000000000000000000" charset="0"/>
              <a:buChar char="q"/>
            </a:pPr>
            <a:r>
              <a:rPr lang="en-US" sz="2400" dirty="0"/>
              <a:t>Reduced latency than fog architecture</a:t>
            </a:r>
          </a:p>
          <a:p>
            <a:pPr marL="342900" indent="-342900">
              <a:lnSpc>
                <a:spcPct val="170000"/>
              </a:lnSpc>
              <a:buFont typeface="Wingdings" panose="05000000000000000000" charset="0"/>
              <a:buChar char="q"/>
            </a:pPr>
            <a:r>
              <a:rPr lang="en-US" sz="2400" dirty="0"/>
              <a:t>Saves times and money by streamlining IoT communication</a:t>
            </a:r>
          </a:p>
          <a:p>
            <a:pPr marL="342900" indent="-342900">
              <a:lnSpc>
                <a:spcPct val="170000"/>
              </a:lnSpc>
              <a:buFont typeface="Wingdings" panose="05000000000000000000" charset="0"/>
              <a:buChar char="q"/>
            </a:pPr>
            <a:r>
              <a:rPr lang="en-US" sz="2400" dirty="0"/>
              <a:t>Reduces system and network architecture complexity</a:t>
            </a:r>
          </a:p>
          <a:p>
            <a:pPr marL="342900" indent="-342900">
              <a:lnSpc>
                <a:spcPct val="170000"/>
              </a:lnSpc>
              <a:buFont typeface="Wingdings" panose="05000000000000000000" charset="0"/>
              <a:buChar char="q"/>
            </a:pPr>
            <a:r>
              <a:rPr lang="en-US" sz="2400" dirty="0"/>
              <a:t>Allows for decentralisation of computing</a:t>
            </a:r>
          </a:p>
          <a:p>
            <a:pPr marL="342900" indent="-342900">
              <a:lnSpc>
                <a:spcPct val="170000"/>
              </a:lnSpc>
              <a:buFont typeface="Wingdings" panose="05000000000000000000" charset="0"/>
              <a:buChar char="q"/>
            </a:pPr>
            <a:r>
              <a:rPr lang="en-US" sz="2400" dirty="0"/>
              <a:t>Increased data privacy</a:t>
            </a:r>
          </a:p>
          <a:p>
            <a:pPr indent="0">
              <a:lnSpc>
                <a:spcPct val="170000"/>
              </a:lnSpc>
              <a:buFont typeface="Wingdings" panose="05000000000000000000" charset="0"/>
              <a:buNone/>
            </a:pPr>
            <a:endParaRPr lang="en-US" sz="2400" dirty="0"/>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886315" cy="521970"/>
          </a:xfrm>
          <a:prstGeom prst="rect">
            <a:avLst/>
          </a:prstGeom>
          <a:noFill/>
        </p:spPr>
        <p:txBody>
          <a:bodyPr wrap="square" rtlCol="0">
            <a:spAutoFit/>
          </a:bodyPr>
          <a:lstStyle/>
          <a:p>
            <a:r>
              <a:rPr lang="en-US" sz="2800" b="1" dirty="0">
                <a:solidFill>
                  <a:srgbClr val="212E34"/>
                </a:solidFill>
              </a:rPr>
              <a:t>Software Defined Network (SDN)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000" dirty="0"/>
              <a:t>Introduces a Control layer between the Network and Application Layer</a:t>
            </a:r>
          </a:p>
          <a:p>
            <a:pPr marL="342900" indent="-342900">
              <a:lnSpc>
                <a:spcPct val="170000"/>
              </a:lnSpc>
              <a:buFont typeface="Wingdings" panose="05000000000000000000" charset="0"/>
              <a:buChar char="q"/>
            </a:pPr>
            <a:r>
              <a:rPr lang="en-US" sz="2000" dirty="0"/>
              <a:t>Perception Layer: This layer remains the same as traditional architectures, containing sensor-equipped devices and actuators.</a:t>
            </a:r>
          </a:p>
          <a:p>
            <a:pPr marL="342900" indent="-342900">
              <a:lnSpc>
                <a:spcPct val="170000"/>
              </a:lnSpc>
              <a:buFont typeface="Wingdings" panose="05000000000000000000" charset="0"/>
              <a:buChar char="q"/>
            </a:pPr>
            <a:r>
              <a:rPr lang="en-US" sz="2000" dirty="0"/>
              <a:t>Network Layer: This layer gets a revamp with SDN. It includes SDN gateways and routers that forward data based on instructions from the SDN controller. These gateways can be intelligent, making decisions based on network conditions.</a:t>
            </a:r>
          </a:p>
          <a:p>
            <a:pPr marL="342900" indent="-342900">
              <a:lnSpc>
                <a:spcPct val="170000"/>
              </a:lnSpc>
              <a:buFont typeface="Wingdings" panose="05000000000000000000" charset="0"/>
              <a:buChar char="q"/>
            </a:pPr>
            <a:r>
              <a:rPr lang="en-US" sz="2000" dirty="0"/>
              <a:t>Control Layer: This layer introduces the SDN controller, the brain of the network. It receives information from the devices and applications, analyzes it, and then programs the SDN gateways on how to handle data flow.</a:t>
            </a:r>
          </a:p>
          <a:p>
            <a:pPr marL="342900" indent="-342900">
              <a:lnSpc>
                <a:spcPct val="170000"/>
              </a:lnSpc>
              <a:buFont typeface="Wingdings" panose="05000000000000000000" charset="0"/>
              <a:buChar char="q"/>
            </a:pPr>
            <a:r>
              <a:rPr lang="en-US" sz="2000" dirty="0"/>
              <a:t>Application Layer: This layer includes the applications that interact with the data collected from the devices. SDN allows for more dynamic control over how application needs are met by the network.</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Software-Defined Network (SDN)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Arial" panose="020B0604020202020204" pitchFamily="34" charset="0"/>
              <a:buNone/>
            </a:pPr>
            <a:r>
              <a:rPr lang="en-US" sz="2400" b="1" dirty="0"/>
              <a:t>Advantages of Software-Defined Network (SDN) Architecture</a:t>
            </a:r>
          </a:p>
          <a:p>
            <a:pPr marL="342900" indent="-342900">
              <a:lnSpc>
                <a:spcPct val="170000"/>
              </a:lnSpc>
              <a:buFont typeface="Wingdings" panose="05000000000000000000" charset="0"/>
              <a:buChar char="q"/>
            </a:pPr>
            <a:r>
              <a:rPr lang="en-US" sz="2400" dirty="0"/>
              <a:t>Intelligent traffic management</a:t>
            </a:r>
          </a:p>
          <a:p>
            <a:pPr marL="342900" indent="-342900">
              <a:lnSpc>
                <a:spcPct val="170000"/>
              </a:lnSpc>
              <a:buFont typeface="Wingdings" panose="05000000000000000000" charset="0"/>
              <a:buChar char="q"/>
            </a:pPr>
            <a:r>
              <a:rPr lang="en-US" sz="2400" dirty="0"/>
              <a:t>Scalability and Flexibility</a:t>
            </a:r>
          </a:p>
          <a:p>
            <a:pPr marL="342900" indent="-342900">
              <a:lnSpc>
                <a:spcPct val="170000"/>
              </a:lnSpc>
              <a:buFont typeface="Wingdings" panose="05000000000000000000" charset="0"/>
              <a:buChar char="q"/>
            </a:pPr>
            <a:r>
              <a:rPr lang="en-US" sz="2400" dirty="0"/>
              <a:t>Simplified overall management</a:t>
            </a:r>
          </a:p>
          <a:p>
            <a:pPr marL="342900" indent="-342900">
              <a:lnSpc>
                <a:spcPct val="170000"/>
              </a:lnSpc>
              <a:buFont typeface="Wingdings" panose="05000000000000000000" charset="0"/>
              <a:buChar char="q"/>
            </a:pPr>
            <a:r>
              <a:rPr lang="en-US" sz="2400" dirty="0"/>
              <a:t>Enhanced security</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Some other IoT Architectures</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dirty="0"/>
              <a:t>Mist Computing Architecture</a:t>
            </a:r>
          </a:p>
          <a:p>
            <a:pPr marL="342900" indent="-342900">
              <a:lnSpc>
                <a:spcPct val="170000"/>
              </a:lnSpc>
              <a:buFont typeface="Wingdings" panose="05000000000000000000" charset="0"/>
              <a:buChar char="q"/>
            </a:pPr>
            <a:r>
              <a:rPr lang="en-US" sz="2400" dirty="0"/>
              <a:t>Quality of Service Based Architecture</a:t>
            </a:r>
          </a:p>
          <a:p>
            <a:pPr marL="342900" indent="-342900">
              <a:lnSpc>
                <a:spcPct val="170000"/>
              </a:lnSpc>
              <a:buFont typeface="Wingdings" panose="05000000000000000000" charset="0"/>
              <a:buChar char="q"/>
            </a:pPr>
            <a:r>
              <a:rPr lang="en-US" sz="2400" dirty="0"/>
              <a:t>Service Oriented Architecture</a:t>
            </a:r>
          </a:p>
          <a:p>
            <a:pPr marL="342900" indent="-342900">
              <a:lnSpc>
                <a:spcPct val="170000"/>
              </a:lnSpc>
              <a:buFont typeface="Wingdings" panose="05000000000000000000" charset="0"/>
              <a:buChar char="q"/>
            </a:pPr>
            <a:r>
              <a:rPr lang="en-US" sz="2400" dirty="0"/>
              <a:t>Mobility First Architecture</a:t>
            </a:r>
          </a:p>
          <a:p>
            <a:pPr marL="342900" indent="-342900">
              <a:lnSpc>
                <a:spcPct val="170000"/>
              </a:lnSpc>
              <a:buFont typeface="Wingdings" panose="05000000000000000000" charset="0"/>
              <a:buChar char="q"/>
            </a:pPr>
            <a:r>
              <a:rPr lang="en-US" sz="2400" dirty="0"/>
              <a:t>Cloud Things Architecture</a:t>
            </a:r>
          </a:p>
          <a:p>
            <a:pPr marL="342900" indent="-342900">
              <a:lnSpc>
                <a:spcPct val="170000"/>
              </a:lnSpc>
              <a:buFont typeface="Wingdings" panose="05000000000000000000" charset="0"/>
              <a:buChar char="q"/>
            </a:pPr>
            <a:r>
              <a:rPr lang="en-US" sz="2400" dirty="0"/>
              <a:t>IoT-A Architecture</a:t>
            </a:r>
          </a:p>
          <a:p>
            <a:pPr marL="342900" indent="-342900">
              <a:lnSpc>
                <a:spcPct val="170000"/>
              </a:lnSpc>
              <a:buFont typeface="Wingdings" panose="05000000000000000000" charset="0"/>
              <a:buChar char="q"/>
            </a:pPr>
            <a:r>
              <a:rPr lang="en-US" sz="2400" dirty="0"/>
              <a:t>S-IoT Architecture</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9910" y="0"/>
            <a:ext cx="5568950" cy="6858000"/>
          </a:xfrm>
          <a:prstGeom prst="rect">
            <a:avLst/>
          </a:prstGeom>
        </p:spPr>
      </p:pic>
      <p:sp>
        <p:nvSpPr>
          <p:cNvPr id="6" name="TextBox 5"/>
          <p:cNvSpPr txBox="1"/>
          <p:nvPr/>
        </p:nvSpPr>
        <p:spPr>
          <a:xfrm>
            <a:off x="193964" y="374073"/>
            <a:ext cx="5320145" cy="1630045"/>
          </a:xfrm>
          <a:prstGeom prst="rect">
            <a:avLst/>
          </a:prstGeom>
          <a:noFill/>
        </p:spPr>
        <p:txBody>
          <a:bodyPr wrap="square" rtlCol="0">
            <a:spAutoFit/>
          </a:bodyPr>
          <a:lstStyle/>
          <a:p>
            <a:r>
              <a:rPr lang="en-US" sz="5000" b="1" dirty="0">
                <a:solidFill>
                  <a:srgbClr val="212E34"/>
                </a:solidFill>
              </a:rPr>
              <a:t>UNDERSTANDING IoT Protocols</a:t>
            </a:r>
            <a:endParaRPr lang="en-US" sz="5000" b="1" u="sng" dirty="0">
              <a:solidFill>
                <a:srgbClr val="212E34"/>
              </a:solidFill>
            </a:endParaRPr>
          </a:p>
        </p:txBody>
      </p:sp>
      <p:sp>
        <p:nvSpPr>
          <p:cNvPr id="7" name="TextBox 6"/>
          <p:cNvSpPr txBox="1"/>
          <p:nvPr/>
        </p:nvSpPr>
        <p:spPr>
          <a:xfrm>
            <a:off x="193675" y="2355215"/>
            <a:ext cx="6764020" cy="3538220"/>
          </a:xfrm>
          <a:prstGeom prst="rect">
            <a:avLst/>
          </a:prstGeom>
          <a:noFill/>
        </p:spPr>
        <p:txBody>
          <a:bodyPr wrap="square" rtlCol="0">
            <a:spAutoFit/>
          </a:bodyPr>
          <a:lstStyle/>
          <a:p>
            <a:pPr marL="457200" indent="-457200">
              <a:buFont typeface="Wingdings" panose="05000000000000000000" charset="0"/>
              <a:buChar char="q"/>
            </a:pPr>
            <a:r>
              <a:rPr lang="en-US" sz="2800" dirty="0">
                <a:solidFill>
                  <a:schemeClr val="tx1"/>
                </a:solidFill>
              </a:rPr>
              <a:t>IoT protocol is a set of rules IoT entities must have in common in order to communicate</a:t>
            </a:r>
          </a:p>
          <a:p>
            <a:pPr indent="0">
              <a:buFont typeface="Wingdings" panose="05000000000000000000" charset="0"/>
              <a:buNone/>
            </a:pPr>
            <a:endParaRPr lang="en-US" sz="2800" dirty="0">
              <a:solidFill>
                <a:schemeClr val="tx1"/>
              </a:solidFill>
            </a:endParaRPr>
          </a:p>
          <a:p>
            <a:pPr marL="457200" indent="-457200">
              <a:buFont typeface="Wingdings" panose="05000000000000000000" charset="0"/>
              <a:buChar char="q"/>
            </a:pPr>
            <a:r>
              <a:rPr lang="en-US" sz="2800" dirty="0">
                <a:solidFill>
                  <a:schemeClr val="tx1"/>
                </a:solidFill>
              </a:rPr>
              <a:t>It governs what their interactions look like, what values can be transmitted, and how they are received and processed and the security methods associated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Protocols are grouped under the following</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dirty="0"/>
              <a:t>IoT Application Protocols</a:t>
            </a:r>
          </a:p>
          <a:p>
            <a:pPr marL="342900" indent="-342900">
              <a:lnSpc>
                <a:spcPct val="170000"/>
              </a:lnSpc>
              <a:buFont typeface="Wingdings" panose="05000000000000000000" charset="0"/>
              <a:buChar char="q"/>
            </a:pPr>
            <a:r>
              <a:rPr lang="en-US" sz="2400" dirty="0"/>
              <a:t>IoT Protocols for Consumer Devices</a:t>
            </a:r>
          </a:p>
          <a:p>
            <a:pPr marL="342900" indent="-342900">
              <a:lnSpc>
                <a:spcPct val="170000"/>
              </a:lnSpc>
              <a:buFont typeface="Wingdings" panose="05000000000000000000" charset="0"/>
              <a:buChar char="q"/>
            </a:pPr>
            <a:r>
              <a:rPr lang="en-US" sz="2400" dirty="0"/>
              <a:t>IoT Transport Protocols</a:t>
            </a:r>
          </a:p>
          <a:p>
            <a:pPr marL="342900" indent="-342900">
              <a:lnSpc>
                <a:spcPct val="170000"/>
              </a:lnSpc>
              <a:buFont typeface="Wingdings" panose="05000000000000000000" charset="0"/>
              <a:buChar char="q"/>
            </a:pPr>
            <a:r>
              <a:rPr lang="en-US" sz="2400" dirty="0"/>
              <a:t>IoT Network Protocols</a:t>
            </a:r>
          </a:p>
          <a:p>
            <a:pPr marL="342900" indent="-342900">
              <a:lnSpc>
                <a:spcPct val="170000"/>
              </a:lnSpc>
              <a:buFont typeface="Wingdings" panose="05000000000000000000" charset="0"/>
              <a:buChar char="q"/>
            </a:pPr>
            <a:r>
              <a:rPr lang="en-US" sz="2400" dirty="0">
                <a:sym typeface="+mn-ea"/>
              </a:rPr>
              <a:t>IoT Physical Layer Protocols</a:t>
            </a:r>
            <a:endParaRPr lang="en-US" sz="2400" dirty="0"/>
          </a:p>
          <a:p>
            <a:pPr marL="342900" indent="-342900">
              <a:lnSpc>
                <a:spcPct val="170000"/>
              </a:lnSpc>
              <a:buFont typeface="Wingdings" panose="05000000000000000000" charset="0"/>
              <a:buChar char="q"/>
            </a:pPr>
            <a:r>
              <a:rPr lang="en-US" sz="2400" dirty="0"/>
              <a:t>IoT Data-Link Layer Protocols</a:t>
            </a:r>
          </a:p>
          <a:p>
            <a:pPr marL="342900" indent="-342900">
              <a:lnSpc>
                <a:spcPct val="170000"/>
              </a:lnSpc>
              <a:buFont typeface="Wingdings" panose="05000000000000000000" charset="0"/>
              <a:buChar char="q"/>
            </a:pPr>
            <a:r>
              <a:rPr lang="en-US" sz="2400" dirty="0">
                <a:sym typeface="+mn-ea"/>
              </a:rPr>
              <a:t>IoT Security Protocols</a:t>
            </a:r>
            <a:endParaRPr lang="en-US" sz="2400" dirty="0"/>
          </a:p>
          <a:p>
            <a:pPr indent="0">
              <a:lnSpc>
                <a:spcPct val="170000"/>
              </a:lnSpc>
              <a:buFont typeface="Wingdings" panose="05000000000000000000" charset="0"/>
              <a:buNone/>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Application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Message Queueing Telemetry Transport (MQTT)</a:t>
            </a:r>
          </a:p>
          <a:p>
            <a:pPr marL="342900" indent="-342900">
              <a:lnSpc>
                <a:spcPct val="170000"/>
              </a:lnSpc>
              <a:buFont typeface="Wingdings" panose="05000000000000000000" charset="0"/>
              <a:buChar char="q"/>
            </a:pPr>
            <a:r>
              <a:rPr lang="en-US" sz="2400" dirty="0"/>
              <a:t>Communication protocol specially designed for IoT and M2M applications</a:t>
            </a:r>
          </a:p>
          <a:p>
            <a:pPr marL="342900" indent="-342900">
              <a:lnSpc>
                <a:spcPct val="170000"/>
              </a:lnSpc>
              <a:buFont typeface="Wingdings" panose="05000000000000000000" charset="0"/>
              <a:buChar char="q"/>
            </a:pPr>
            <a:r>
              <a:rPr lang="en-US" sz="2400" dirty="0"/>
              <a:t>Ideal for remote environments or places with limited bandwidth</a:t>
            </a:r>
          </a:p>
          <a:p>
            <a:pPr marL="342900" indent="-342900">
              <a:lnSpc>
                <a:spcPct val="170000"/>
              </a:lnSpc>
              <a:buFont typeface="Wingdings" panose="05000000000000000000" charset="0"/>
              <a:buChar char="q"/>
            </a:pPr>
            <a:r>
              <a:rPr lang="en-US" sz="2400" dirty="0"/>
              <a:t>Uses connection-oriented publish/subscribe architecture where applications can either publish (transmit) or subscribe (receive) topics</a:t>
            </a:r>
          </a:p>
          <a:p>
            <a:pPr marL="342900" indent="-342900">
              <a:lnSpc>
                <a:spcPct val="170000"/>
              </a:lnSpc>
              <a:buFont typeface="Wingdings" panose="05000000000000000000" charset="0"/>
              <a:buChar char="q"/>
            </a:pPr>
            <a:r>
              <a:rPr lang="en-US" sz="2400" dirty="0"/>
              <a:t>Uses MQTT broker to pass information from publishing client to the subscribed client</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6744FD-45E3-9F18-A11C-C7B460045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073" y="0"/>
            <a:ext cx="6761018" cy="6857999"/>
          </a:xfrm>
          <a:prstGeom prst="rect">
            <a:avLst/>
          </a:prstGeom>
        </p:spPr>
      </p:pic>
      <p:sp>
        <p:nvSpPr>
          <p:cNvPr id="6" name="TextBox 5">
            <a:extLst>
              <a:ext uri="{FF2B5EF4-FFF2-40B4-BE49-F238E27FC236}">
                <a16:creationId xmlns:a16="http://schemas.microsoft.com/office/drawing/2014/main" id="{1F2C39F5-AB88-431D-42CB-BA5664068D4A}"/>
              </a:ext>
            </a:extLst>
          </p:cNvPr>
          <p:cNvSpPr txBox="1"/>
          <p:nvPr/>
        </p:nvSpPr>
        <p:spPr>
          <a:xfrm>
            <a:off x="193964" y="374073"/>
            <a:ext cx="5320145" cy="1631216"/>
          </a:xfrm>
          <a:prstGeom prst="rect">
            <a:avLst/>
          </a:prstGeom>
          <a:noFill/>
        </p:spPr>
        <p:txBody>
          <a:bodyPr wrap="square" rtlCol="0">
            <a:spAutoFit/>
          </a:bodyPr>
          <a:lstStyle/>
          <a:p>
            <a:r>
              <a:rPr lang="en-US" sz="5000" b="1" dirty="0">
                <a:solidFill>
                  <a:srgbClr val="212E34"/>
                </a:solidFill>
              </a:rPr>
              <a:t>WHAT IS INTERNET </a:t>
            </a:r>
            <a:r>
              <a:rPr lang="en-US" sz="5000" b="1" u="sng" dirty="0">
                <a:solidFill>
                  <a:srgbClr val="212E34"/>
                </a:solidFill>
              </a:rPr>
              <a:t>OF THINGS?</a:t>
            </a:r>
          </a:p>
        </p:txBody>
      </p:sp>
      <p:sp>
        <p:nvSpPr>
          <p:cNvPr id="7" name="TextBox 6">
            <a:extLst>
              <a:ext uri="{FF2B5EF4-FFF2-40B4-BE49-F238E27FC236}">
                <a16:creationId xmlns:a16="http://schemas.microsoft.com/office/drawing/2014/main" id="{EBE3A456-F903-2BE9-F882-A07B839C22AF}"/>
              </a:ext>
            </a:extLst>
          </p:cNvPr>
          <p:cNvSpPr txBox="1"/>
          <p:nvPr/>
        </p:nvSpPr>
        <p:spPr>
          <a:xfrm>
            <a:off x="193964" y="2355273"/>
            <a:ext cx="5514109" cy="3108543"/>
          </a:xfrm>
          <a:prstGeom prst="rect">
            <a:avLst/>
          </a:prstGeom>
          <a:noFill/>
        </p:spPr>
        <p:txBody>
          <a:bodyPr wrap="square" rtlCol="0">
            <a:spAutoFit/>
          </a:bodyPr>
          <a:lstStyle/>
          <a:p>
            <a:r>
              <a:rPr lang="en-US" sz="2800" dirty="0">
                <a:solidFill>
                  <a:srgbClr val="212E34"/>
                </a:solidFill>
              </a:rPr>
              <a:t>The concept of IoT describes </a:t>
            </a:r>
            <a:r>
              <a:rPr lang="en-US" sz="2800" dirty="0">
                <a:solidFill>
                  <a:srgbClr val="FF0000"/>
                </a:solidFill>
              </a:rPr>
              <a:t>devices with sensors, processing ability</a:t>
            </a:r>
            <a:r>
              <a:rPr lang="en-US" sz="2800" dirty="0">
                <a:solidFill>
                  <a:srgbClr val="212E34"/>
                </a:solidFill>
              </a:rPr>
              <a:t>, software and other technologies that </a:t>
            </a:r>
            <a:r>
              <a:rPr lang="en-US" sz="2800" dirty="0">
                <a:solidFill>
                  <a:srgbClr val="FF0000"/>
                </a:solidFill>
              </a:rPr>
              <a:t>connect and exchange data </a:t>
            </a:r>
            <a:r>
              <a:rPr lang="en-US" sz="2800" dirty="0">
                <a:solidFill>
                  <a:srgbClr val="212E34"/>
                </a:solidFill>
              </a:rPr>
              <a:t>with other devices and </a:t>
            </a:r>
            <a:r>
              <a:rPr lang="en-US" sz="2800" dirty="0">
                <a:solidFill>
                  <a:srgbClr val="FF0000"/>
                </a:solidFill>
              </a:rPr>
              <a:t>systems over the Internet or other communications networks.</a:t>
            </a:r>
          </a:p>
        </p:txBody>
      </p:sp>
    </p:spTree>
    <p:extLst>
      <p:ext uri="{BB962C8B-B14F-4D97-AF65-F5344CB8AC3E}">
        <p14:creationId xmlns:p14="http://schemas.microsoft.com/office/powerpoint/2010/main" val="1367726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Application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Advanced Message Queueing Protocol (AMQP)</a:t>
            </a:r>
          </a:p>
          <a:p>
            <a:pPr marL="342900" indent="-342900">
              <a:lnSpc>
                <a:spcPct val="170000"/>
              </a:lnSpc>
              <a:buFont typeface="Wingdings" panose="05000000000000000000" charset="0"/>
              <a:buChar char="q"/>
            </a:pPr>
            <a:r>
              <a:rPr lang="en-US" sz="2400" dirty="0"/>
              <a:t>Open source protocol for Message-Oriented Middleware (MOM)</a:t>
            </a:r>
          </a:p>
          <a:p>
            <a:pPr marL="342900" indent="-342900">
              <a:lnSpc>
                <a:spcPct val="170000"/>
              </a:lnSpc>
              <a:buFont typeface="Wingdings" panose="05000000000000000000" charset="0"/>
              <a:buChar char="q"/>
            </a:pPr>
            <a:r>
              <a:rPr lang="en-US" sz="2400" dirty="0"/>
              <a:t>Designed to facilitate communication between systems and devices from multiple vendors</a:t>
            </a:r>
          </a:p>
          <a:p>
            <a:pPr marL="342900" indent="-342900">
              <a:lnSpc>
                <a:spcPct val="170000"/>
              </a:lnSpc>
              <a:buFont typeface="Wingdings" panose="05000000000000000000" charset="0"/>
              <a:buChar char="q"/>
            </a:pPr>
            <a:r>
              <a:rPr lang="en-US" sz="2400" dirty="0"/>
              <a:t>In contrast to MQTT, it supports more routing options than just publish/subscribe on topics. Hence, more flexible than MQTT</a:t>
            </a:r>
          </a:p>
          <a:p>
            <a:pPr marL="342900" indent="-342900">
              <a:lnSpc>
                <a:spcPct val="170000"/>
              </a:lnSpc>
              <a:buFont typeface="Wingdings" panose="05000000000000000000" charset="0"/>
              <a:buChar char="q"/>
            </a:pPr>
            <a:r>
              <a:rPr lang="en-US" sz="2400" dirty="0"/>
              <a:t>This flexibility results in more complexity on application setup and additional protocol overhead</a:t>
            </a:r>
          </a:p>
          <a:p>
            <a:pPr marL="342900" indent="-342900">
              <a:lnSpc>
                <a:spcPct val="170000"/>
              </a:lnSpc>
              <a:buFont typeface="Wingdings" panose="05000000000000000000" charset="0"/>
              <a:buChar char="q"/>
            </a:pPr>
            <a:r>
              <a:rPr lang="en-US" sz="2400" dirty="0"/>
              <a:t>Supported by Azure IoT for device communication</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Application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Data Distribution Service (DDS)</a:t>
            </a:r>
          </a:p>
          <a:p>
            <a:pPr marL="342900" indent="-342900">
              <a:lnSpc>
                <a:spcPct val="170000"/>
              </a:lnSpc>
              <a:buFont typeface="Wingdings" panose="05000000000000000000" charset="0"/>
              <a:buChar char="q"/>
            </a:pPr>
            <a:r>
              <a:rPr lang="en-US" sz="2400" dirty="0"/>
              <a:t>Real-time interoperable communication protocol</a:t>
            </a:r>
          </a:p>
          <a:p>
            <a:pPr marL="342900" indent="-342900">
              <a:lnSpc>
                <a:spcPct val="170000"/>
              </a:lnSpc>
              <a:buFont typeface="Wingdings" panose="05000000000000000000" charset="0"/>
              <a:buChar char="q"/>
            </a:pPr>
            <a:r>
              <a:rPr lang="en-US" sz="2400" dirty="0"/>
              <a:t>Designed for systems that require significant cordination, reliable transmissions and distributed processing between devices</a:t>
            </a:r>
          </a:p>
          <a:p>
            <a:pPr marL="342900" indent="-342900">
              <a:lnSpc>
                <a:spcPct val="170000"/>
              </a:lnSpc>
              <a:buFont typeface="Wingdings" panose="05000000000000000000" charset="0"/>
              <a:buChar char="q"/>
            </a:pPr>
            <a:r>
              <a:rPr lang="en-US" sz="2400" dirty="0"/>
              <a:t>Instead of sending data to a central hub or broker, data can be directly been exchanged between peers making it more robust and efficient</a:t>
            </a:r>
          </a:p>
          <a:p>
            <a:pPr marL="342900" indent="-342900">
              <a:lnSpc>
                <a:spcPct val="170000"/>
              </a:lnSpc>
              <a:buFont typeface="Wingdings" panose="05000000000000000000" charset="0"/>
              <a:buChar char="q"/>
            </a:pPr>
            <a:r>
              <a:rPr lang="en-US" sz="2400" dirty="0"/>
              <a:t>Uses a publish/subscribe mechanism where devices subscribe to a topic and devices sending to the topic are then using multicast to distribute the information to the subscribers</a:t>
            </a:r>
          </a:p>
          <a:p>
            <a:pPr marL="342900" indent="-342900">
              <a:lnSpc>
                <a:spcPct val="170000"/>
              </a:lnSpc>
              <a:buFont typeface="Wingdings" panose="05000000000000000000" charset="0"/>
              <a:buChar char="q"/>
            </a:pPr>
            <a:endParaRPr lang="en-US" sz="2400" b="1" dirty="0"/>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Protocols For Consumer Devices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Z-Wave</a:t>
            </a:r>
          </a:p>
          <a:p>
            <a:pPr marL="342900" indent="-342900">
              <a:lnSpc>
                <a:spcPct val="170000"/>
              </a:lnSpc>
              <a:buFont typeface="Wingdings" panose="05000000000000000000" charset="0"/>
              <a:buChar char="q"/>
            </a:pPr>
            <a:r>
              <a:rPr lang="en-US" sz="2400" dirty="0"/>
              <a:t>Smart home protocol that uses a mesh network topology to connect devices to a central hub</a:t>
            </a:r>
          </a:p>
          <a:p>
            <a:pPr marL="342900" indent="-342900">
              <a:lnSpc>
                <a:spcPct val="170000"/>
              </a:lnSpc>
              <a:buFont typeface="Wingdings" panose="05000000000000000000" charset="0"/>
              <a:buChar char="q"/>
            </a:pPr>
            <a:r>
              <a:rPr lang="en-US" sz="2400" dirty="0"/>
              <a:t>Offers longer range than early generations of Bluetooth and uses less power than WiFi</a:t>
            </a:r>
          </a:p>
          <a:p>
            <a:pPr marL="342900" indent="-342900">
              <a:lnSpc>
                <a:spcPct val="170000"/>
              </a:lnSpc>
              <a:buFont typeface="Wingdings" panose="05000000000000000000" charset="0"/>
              <a:buChar char="q"/>
            </a:pPr>
            <a:r>
              <a:rPr lang="en-US" sz="2400" dirty="0"/>
              <a:t>When a consumer issues a command to a connected device through a smartphone or PC, the data packet uses the mesh of connected devices as nodes to reach the central hub, which then routes the data through the nearby devices to reach its intended destination</a:t>
            </a:r>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Transport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User Datagram Protocol (UDP)</a:t>
            </a:r>
          </a:p>
          <a:p>
            <a:pPr marL="342900" indent="-342900">
              <a:lnSpc>
                <a:spcPct val="170000"/>
              </a:lnSpc>
              <a:buFont typeface="Wingdings" panose="05000000000000000000" charset="0"/>
              <a:buChar char="q"/>
            </a:pPr>
            <a:r>
              <a:rPr lang="en-US" sz="2400" dirty="0"/>
              <a:t>Prioritises speed over reliability</a:t>
            </a:r>
          </a:p>
          <a:p>
            <a:pPr marL="342900" indent="-342900">
              <a:lnSpc>
                <a:spcPct val="170000"/>
              </a:lnSpc>
              <a:buFont typeface="Wingdings" panose="05000000000000000000" charset="0"/>
              <a:buChar char="q"/>
            </a:pPr>
            <a:r>
              <a:rPr lang="en-US" sz="2400" dirty="0"/>
              <a:t>Uses a connectionless process to send data packets to a destination</a:t>
            </a:r>
          </a:p>
          <a:p>
            <a:pPr marL="342900" indent="-342900">
              <a:lnSpc>
                <a:spcPct val="170000"/>
              </a:lnSpc>
              <a:buFont typeface="Wingdings" panose="05000000000000000000" charset="0"/>
              <a:buChar char="q"/>
            </a:pPr>
            <a:r>
              <a:rPr lang="en-US" sz="2400" dirty="0"/>
              <a:t>Provides low latency</a:t>
            </a:r>
          </a:p>
          <a:p>
            <a:pPr marL="342900" indent="-342900">
              <a:lnSpc>
                <a:spcPct val="170000"/>
              </a:lnSpc>
              <a:buFont typeface="Wingdings" panose="05000000000000000000" charset="0"/>
              <a:buChar char="q"/>
            </a:pPr>
            <a:r>
              <a:rPr lang="en-US" sz="2400" dirty="0"/>
              <a:t>Ideal for time-sensitive use cases like video streaming, Voice over Internet Protocol (VoIP), video gaming, and Domain Name System (DNS) lookups</a:t>
            </a:r>
          </a:p>
          <a:p>
            <a:pPr marL="342900" indent="-342900">
              <a:lnSpc>
                <a:spcPct val="170000"/>
              </a:lnSpc>
              <a:buFont typeface="Arial" panose="020B0604020202020204" pitchFamily="34" charset="0"/>
              <a:buChar char="•"/>
            </a:pPr>
            <a:endParaRPr lang="en-US" sz="2400"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Transport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Transmission Control Protocol (TCP)</a:t>
            </a:r>
          </a:p>
          <a:p>
            <a:pPr marL="342900" indent="-342900">
              <a:lnSpc>
                <a:spcPct val="170000"/>
              </a:lnSpc>
              <a:buFont typeface="Wingdings" panose="05000000000000000000" charset="0"/>
              <a:buChar char="q"/>
            </a:pPr>
            <a:r>
              <a:rPr lang="en-US" sz="2400" dirty="0"/>
              <a:t>Prioritises accuracy and </a:t>
            </a:r>
            <a:r>
              <a:rPr lang="en-US" sz="2400" dirty="0">
                <a:sym typeface="+mn-ea"/>
              </a:rPr>
              <a:t>reliability </a:t>
            </a:r>
            <a:r>
              <a:rPr lang="en-US" sz="2400" dirty="0"/>
              <a:t>over speed</a:t>
            </a:r>
          </a:p>
          <a:p>
            <a:pPr marL="342900" indent="-342900">
              <a:lnSpc>
                <a:spcPct val="170000"/>
              </a:lnSpc>
              <a:buFont typeface="Wingdings" panose="05000000000000000000" charset="0"/>
              <a:buChar char="q"/>
            </a:pPr>
            <a:r>
              <a:rPr lang="en-US" sz="2400" dirty="0"/>
              <a:t>Sets the parameters for data exchanges between software applications</a:t>
            </a:r>
          </a:p>
          <a:p>
            <a:pPr marL="342900" indent="-342900">
              <a:lnSpc>
                <a:spcPct val="170000"/>
              </a:lnSpc>
              <a:buFont typeface="Wingdings" panose="05000000000000000000" charset="0"/>
              <a:buChar char="q"/>
            </a:pPr>
            <a:r>
              <a:rPr lang="en-US" sz="2400" dirty="0"/>
              <a:t>Confirms what is being sent, where it’s coming from, where it’s going, and whether or not it arrived correctly</a:t>
            </a:r>
          </a:p>
          <a:p>
            <a:pPr marL="342900" indent="-342900">
              <a:lnSpc>
                <a:spcPct val="170000"/>
              </a:lnSpc>
              <a:buFont typeface="Wingdings" panose="05000000000000000000" charset="0"/>
              <a:buChar char="q"/>
            </a:pPr>
            <a:r>
              <a:rPr lang="en-US" sz="2400" dirty="0"/>
              <a:t>Reduces errors and duplication as a result of its accuracy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Network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Internet Protocol (IP)</a:t>
            </a:r>
          </a:p>
          <a:p>
            <a:pPr marL="342900" indent="-342900">
              <a:lnSpc>
                <a:spcPct val="170000"/>
              </a:lnSpc>
              <a:buFont typeface="Wingdings" panose="05000000000000000000" charset="0"/>
              <a:buChar char="q"/>
            </a:pPr>
            <a:r>
              <a:rPr lang="en-US" sz="2400" dirty="0"/>
              <a:t>Basically the key to the internet</a:t>
            </a:r>
          </a:p>
          <a:p>
            <a:pPr marL="342900" indent="-342900">
              <a:lnSpc>
                <a:spcPct val="170000"/>
              </a:lnSpc>
              <a:buFont typeface="Wingdings" panose="05000000000000000000" charset="0"/>
              <a:buChar char="q"/>
            </a:pPr>
            <a:r>
              <a:rPr lang="en-US" sz="2400" dirty="0"/>
              <a:t>Give network entities address</a:t>
            </a:r>
          </a:p>
          <a:p>
            <a:pPr marL="342900" indent="-342900">
              <a:lnSpc>
                <a:spcPct val="170000"/>
              </a:lnSpc>
              <a:buFont typeface="Wingdings" panose="05000000000000000000" charset="0"/>
              <a:buChar char="q"/>
            </a:pPr>
            <a:r>
              <a:rPr lang="en-US" sz="2400" dirty="0"/>
              <a:t>The addresses allows other network entities to send them data packets even if they are not on the same network</a:t>
            </a:r>
          </a:p>
          <a:p>
            <a:pPr marL="342900" indent="-342900">
              <a:lnSpc>
                <a:spcPct val="170000"/>
              </a:lnSpc>
              <a:buFont typeface="Wingdings" panose="05000000000000000000" charset="0"/>
              <a:buChar char="q"/>
            </a:pPr>
            <a:r>
              <a:rPr lang="en-US" sz="2400" dirty="0"/>
              <a:t>IPv4 and IPv6</a:t>
            </a:r>
          </a:p>
          <a:p>
            <a:pPr marL="342900" indent="-342900">
              <a:lnSpc>
                <a:spcPct val="170000"/>
              </a:lnSpc>
              <a:buFont typeface="Wingdings" panose="05000000000000000000" charset="0"/>
              <a:buChar char="q"/>
            </a:pPr>
            <a:endParaRPr lang="en-US" sz="24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Data-Link and Physical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Near Field Communication (NFC)</a:t>
            </a:r>
          </a:p>
          <a:p>
            <a:pPr marL="342900" indent="-342900">
              <a:lnSpc>
                <a:spcPct val="170000"/>
              </a:lnSpc>
              <a:buFont typeface="Wingdings" panose="05000000000000000000" charset="0"/>
              <a:buChar char="q"/>
            </a:pPr>
            <a:r>
              <a:rPr lang="en-US" sz="2400" dirty="0"/>
              <a:t>Builds on Radio Frequency Identification</a:t>
            </a:r>
          </a:p>
          <a:p>
            <a:pPr marL="342900" indent="-342900">
              <a:lnSpc>
                <a:spcPct val="170000"/>
              </a:lnSpc>
              <a:buFont typeface="Wingdings" panose="05000000000000000000" charset="0"/>
              <a:buChar char="q"/>
            </a:pPr>
            <a:r>
              <a:rPr lang="en-US" sz="2400" dirty="0"/>
              <a:t>Facilitates connectivity between devices within 1.5 inches of each other</a:t>
            </a:r>
          </a:p>
          <a:p>
            <a:pPr marL="342900" indent="-342900">
              <a:lnSpc>
                <a:spcPct val="170000"/>
              </a:lnSpc>
              <a:buFont typeface="Wingdings" panose="05000000000000000000" charset="0"/>
              <a:buChar char="q"/>
            </a:pPr>
            <a:r>
              <a:rPr lang="en-US" sz="2400" dirty="0"/>
              <a:t>Used to access online services through the connection</a:t>
            </a:r>
          </a:p>
          <a:p>
            <a:pPr marL="342900" indent="-342900">
              <a:lnSpc>
                <a:spcPct val="170000"/>
              </a:lnSpc>
              <a:buFont typeface="Wingdings" panose="05000000000000000000" charset="0"/>
              <a:buChar char="q"/>
            </a:pPr>
            <a:r>
              <a:rPr lang="en-US" sz="2400" dirty="0"/>
              <a:t>Used in modern applications like tap-to-pay</a:t>
            </a:r>
          </a:p>
          <a:p>
            <a:pPr marL="342900" indent="-342900">
              <a:lnSpc>
                <a:spcPct val="170000"/>
              </a:lnSpc>
              <a:buFont typeface="Wingdings" panose="05000000000000000000" charset="0"/>
              <a:buChar char="q"/>
            </a:pPr>
            <a:endParaRPr 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Data-Link and Physical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Long Term Evolution (LTE)</a:t>
            </a:r>
          </a:p>
          <a:p>
            <a:pPr marL="342900" indent="-342900">
              <a:lnSpc>
                <a:spcPct val="170000"/>
              </a:lnSpc>
              <a:buFont typeface="Wingdings" panose="05000000000000000000" charset="0"/>
              <a:buChar char="q"/>
            </a:pPr>
            <a:r>
              <a:rPr lang="en-US" sz="2400" dirty="0"/>
              <a:t>4G standard protocol</a:t>
            </a:r>
          </a:p>
          <a:p>
            <a:pPr marL="342900" indent="-342900">
              <a:lnSpc>
                <a:spcPct val="170000"/>
              </a:lnSpc>
              <a:buFont typeface="Wingdings" panose="05000000000000000000" charset="0"/>
              <a:buChar char="q"/>
            </a:pPr>
            <a:r>
              <a:rPr lang="en-US" sz="2400" dirty="0"/>
              <a:t>Built on 2G and 3G cellular infrastructure</a:t>
            </a:r>
          </a:p>
          <a:p>
            <a:pPr marL="342900" indent="-342900">
              <a:lnSpc>
                <a:spcPct val="170000"/>
              </a:lnSpc>
              <a:buFont typeface="Wingdings" panose="05000000000000000000" charset="0"/>
              <a:buChar char="q"/>
            </a:pPr>
            <a:r>
              <a:rPr lang="en-US" sz="2400" dirty="0"/>
              <a:t>Provides faster internet connection speeds and excellent coverage</a:t>
            </a:r>
          </a:p>
          <a:p>
            <a:pPr marL="342900" indent="-342900">
              <a:lnSpc>
                <a:spcPct val="170000"/>
              </a:lnSpc>
              <a:buFont typeface="Wingdings" panose="05000000000000000000" charset="0"/>
              <a:buChar char="q"/>
            </a:pPr>
            <a:r>
              <a:rPr lang="en-US" sz="2400" dirty="0"/>
              <a:t>Not suitable for battery-powered IoT devices and expensive</a:t>
            </a:r>
          </a:p>
          <a:p>
            <a:pPr indent="0">
              <a:lnSpc>
                <a:spcPct val="170000"/>
              </a:lnSpc>
              <a:buFont typeface="Wingdings" panose="05000000000000000000" charset="0"/>
              <a:buNone/>
            </a:pP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Security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Internet Protocol Security (IPSec)</a:t>
            </a:r>
          </a:p>
          <a:p>
            <a:pPr marL="342900" indent="-342900">
              <a:lnSpc>
                <a:spcPct val="170000"/>
              </a:lnSpc>
              <a:buFont typeface="Wingdings" panose="05000000000000000000" charset="0"/>
              <a:buChar char="q"/>
            </a:pPr>
            <a:r>
              <a:rPr lang="en-US" sz="2400" dirty="0"/>
              <a:t>Protects network communications at the IP layer</a:t>
            </a:r>
          </a:p>
          <a:p>
            <a:pPr marL="342900" indent="-342900">
              <a:lnSpc>
                <a:spcPct val="170000"/>
              </a:lnSpc>
              <a:buFont typeface="Wingdings" panose="05000000000000000000" charset="0"/>
              <a:buChar char="q"/>
            </a:pPr>
            <a:r>
              <a:rPr lang="en-US" sz="2400" dirty="0"/>
              <a:t>Facilitates two-way authentication between involved network entities</a:t>
            </a:r>
          </a:p>
          <a:p>
            <a:pPr marL="342900" indent="-342900">
              <a:lnSpc>
                <a:spcPct val="170000"/>
              </a:lnSpc>
              <a:buFont typeface="Wingdings" panose="05000000000000000000" charset="0"/>
              <a:buChar char="q"/>
            </a:pPr>
            <a:r>
              <a:rPr lang="en-US" sz="2400" dirty="0"/>
              <a:t>Uses keys to authorise data packets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IoT Security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Wingdings" panose="05000000000000000000" charset="0"/>
              <a:buNone/>
            </a:pPr>
            <a:r>
              <a:rPr lang="en-US" sz="2400" b="1" dirty="0"/>
              <a:t>Open Virtual Private Network (OpenVPN)</a:t>
            </a:r>
          </a:p>
          <a:p>
            <a:pPr marL="342900" indent="-342900">
              <a:lnSpc>
                <a:spcPct val="170000"/>
              </a:lnSpc>
              <a:buFont typeface="Wingdings" panose="05000000000000000000" charset="0"/>
              <a:buChar char="q"/>
            </a:pPr>
            <a:r>
              <a:rPr lang="en-US" sz="2400" dirty="0"/>
              <a:t>Uses point-to-point or site-to-site models to create VPNs</a:t>
            </a:r>
          </a:p>
          <a:p>
            <a:pPr marL="342900" indent="-342900">
              <a:lnSpc>
                <a:spcPct val="170000"/>
              </a:lnSpc>
              <a:buFont typeface="Wingdings" panose="05000000000000000000" charset="0"/>
              <a:buChar char="q"/>
            </a:pPr>
            <a:r>
              <a:rPr lang="en-US" sz="2400" dirty="0"/>
              <a:t>Uses 256 bit encryption</a:t>
            </a:r>
          </a:p>
          <a:p>
            <a:pPr marL="342900" indent="-342900">
              <a:lnSpc>
                <a:spcPct val="170000"/>
              </a:lnSpc>
              <a:buFont typeface="Wingdings" panose="05000000000000000000" charset="0"/>
              <a:buChar char="q"/>
            </a:pPr>
            <a:r>
              <a:rPr lang="en-US" sz="2400" dirty="0"/>
              <a:t>Enables a client and server to authenticate each other with a pre-shared key and certificate</a:t>
            </a:r>
          </a:p>
          <a:p>
            <a:pPr marL="342900" indent="-342900">
              <a:lnSpc>
                <a:spcPct val="170000"/>
              </a:lnSpc>
              <a:buFont typeface="Wingdings" panose="05000000000000000000" charset="0"/>
              <a:buChar char="q"/>
            </a:pPr>
            <a:r>
              <a:rPr lang="en-US" sz="2400" dirty="0"/>
              <a:t>Essential for remotely maintaining and analysing IoT devices</a:t>
            </a:r>
          </a:p>
          <a:p>
            <a:pPr indent="0">
              <a:lnSpc>
                <a:spcPct val="170000"/>
              </a:lnSpc>
              <a:buFont typeface="Wingdings" panose="05000000000000000000" charset="0"/>
              <a:buNone/>
            </a:pPr>
            <a:endParaRPr lang="en-US"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525" y="0"/>
            <a:ext cx="12192000" cy="6858000"/>
          </a:xfrm>
          <a:prstGeom prst="rect">
            <a:avLst/>
          </a:prstGeom>
          <a:solidFill>
            <a:srgbClr val="3332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950" t="7662" r="22349" b="12981"/>
          <a:stretch>
            <a:fillRect/>
          </a:stretch>
        </p:blipFill>
        <p:spPr>
          <a:xfrm>
            <a:off x="6096000" y="1080378"/>
            <a:ext cx="6026729" cy="5001767"/>
          </a:xfrm>
          <a:prstGeom prst="rect">
            <a:avLst/>
          </a:prstGeom>
        </p:spPr>
      </p:pic>
      <p:sp>
        <p:nvSpPr>
          <p:cNvPr id="5" name="TextBox 4"/>
          <p:cNvSpPr txBox="1"/>
          <p:nvPr/>
        </p:nvSpPr>
        <p:spPr>
          <a:xfrm>
            <a:off x="0" y="1374244"/>
            <a:ext cx="6913419" cy="1938020"/>
          </a:xfrm>
          <a:prstGeom prst="rect">
            <a:avLst/>
          </a:prstGeom>
          <a:noFill/>
        </p:spPr>
        <p:txBody>
          <a:bodyPr wrap="square" rtlCol="0">
            <a:spAutoFit/>
          </a:bodyPr>
          <a:lstStyle/>
          <a:p>
            <a:pPr algn="ctr"/>
            <a:r>
              <a:rPr lang="en-US" sz="6000" dirty="0">
                <a:solidFill>
                  <a:schemeClr val="bg1"/>
                </a:solidFill>
              </a:rPr>
              <a:t>IoT Architecture And </a:t>
            </a:r>
          </a:p>
          <a:p>
            <a:pPr algn="ctr"/>
            <a:r>
              <a:rPr lang="en-US" sz="6000" dirty="0">
                <a:solidFill>
                  <a:schemeClr val="bg1"/>
                </a:solidFill>
              </a:rPr>
              <a:t>Protocols</a:t>
            </a:r>
          </a:p>
        </p:txBody>
      </p:sp>
      <p:sp>
        <p:nvSpPr>
          <p:cNvPr id="8" name="TextBox 7"/>
          <p:cNvSpPr txBox="1"/>
          <p:nvPr/>
        </p:nvSpPr>
        <p:spPr>
          <a:xfrm>
            <a:off x="8113395" y="6419215"/>
            <a:ext cx="5394960" cy="368300"/>
          </a:xfrm>
          <a:prstGeom prst="rect">
            <a:avLst/>
          </a:prstGeom>
          <a:noFill/>
        </p:spPr>
        <p:txBody>
          <a:bodyPr wrap="square" rtlCol="0">
            <a:spAutoFit/>
          </a:bodyPr>
          <a:lstStyle/>
          <a:p>
            <a:r>
              <a:rPr lang="en-US" dirty="0">
                <a:solidFill>
                  <a:schemeClr val="bg1"/>
                </a:solidFill>
              </a:rPr>
              <a:t>BY: OWUSU-ANSAH SOLOMON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85" y="332740"/>
            <a:ext cx="9963785" cy="521970"/>
          </a:xfrm>
          <a:prstGeom prst="rect">
            <a:avLst/>
          </a:prstGeom>
          <a:noFill/>
        </p:spPr>
        <p:txBody>
          <a:bodyPr wrap="square" rtlCol="0">
            <a:spAutoFit/>
          </a:bodyPr>
          <a:lstStyle/>
          <a:p>
            <a:r>
              <a:rPr lang="en-US" sz="2800" b="1" dirty="0">
                <a:solidFill>
                  <a:srgbClr val="212E34"/>
                </a:solidFill>
              </a:rPr>
              <a:t>Other IoT Protocols</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dirty="0"/>
              <a:t>WiFi</a:t>
            </a:r>
          </a:p>
          <a:p>
            <a:pPr marL="342900" indent="-342900">
              <a:lnSpc>
                <a:spcPct val="170000"/>
              </a:lnSpc>
              <a:buFont typeface="Wingdings" panose="05000000000000000000" charset="0"/>
              <a:buChar char="q"/>
            </a:pPr>
            <a:r>
              <a:rPr lang="en-US" sz="2400" dirty="0"/>
              <a:t>Bluetooth</a:t>
            </a:r>
          </a:p>
          <a:p>
            <a:pPr marL="342900" indent="-342900">
              <a:lnSpc>
                <a:spcPct val="170000"/>
              </a:lnSpc>
              <a:buFont typeface="Wingdings" panose="05000000000000000000" charset="0"/>
              <a:buChar char="q"/>
            </a:pPr>
            <a:r>
              <a:rPr lang="en-US" sz="2400" dirty="0"/>
              <a:t>LTE-M</a:t>
            </a:r>
          </a:p>
          <a:p>
            <a:pPr marL="342900" indent="-342900">
              <a:lnSpc>
                <a:spcPct val="170000"/>
              </a:lnSpc>
              <a:buFont typeface="Wingdings" panose="05000000000000000000" charset="0"/>
              <a:buChar char="q"/>
            </a:pPr>
            <a:r>
              <a:rPr lang="en-US" sz="2400" dirty="0"/>
              <a:t>Power Line Communication</a:t>
            </a:r>
          </a:p>
          <a:p>
            <a:pPr marL="342900" indent="-342900">
              <a:lnSpc>
                <a:spcPct val="170000"/>
              </a:lnSpc>
              <a:buFont typeface="Wingdings" panose="05000000000000000000" charset="0"/>
              <a:buChar char="q"/>
            </a:pPr>
            <a:r>
              <a:rPr lang="en-US" sz="2400" dirty="0"/>
              <a:t>Transport Layer Security</a:t>
            </a:r>
          </a:p>
          <a:p>
            <a:pPr marL="342900" indent="-342900">
              <a:lnSpc>
                <a:spcPct val="170000"/>
              </a:lnSpc>
              <a:buFont typeface="Wingdings" panose="05000000000000000000" charset="0"/>
              <a:buChar char="q"/>
            </a:pPr>
            <a:r>
              <a:rPr lang="en-US" sz="2400" dirty="0"/>
              <a:t>SigFox</a:t>
            </a:r>
          </a:p>
          <a:p>
            <a:pPr marL="342900" indent="-342900">
              <a:lnSpc>
                <a:spcPct val="170000"/>
              </a:lnSpc>
              <a:buFont typeface="Wingdings" panose="05000000000000000000" charset="0"/>
              <a:buChar char="q"/>
            </a:pPr>
            <a:r>
              <a:rPr lang="en-US" sz="2400" dirty="0"/>
              <a:t>5G</a:t>
            </a:r>
          </a:p>
          <a:p>
            <a:pPr marL="342900" indent="-342900">
              <a:lnSpc>
                <a:spcPct val="170000"/>
              </a:lnSpc>
              <a:buFont typeface="Wingdings" panose="05000000000000000000" charset="0"/>
              <a:buChar char="q"/>
            </a:pPr>
            <a:r>
              <a:rPr lang="en-US" sz="2400" dirty="0"/>
              <a:t>GPRS</a:t>
            </a:r>
          </a:p>
          <a:p>
            <a:pPr marL="342900" indent="-342900">
              <a:lnSpc>
                <a:spcPct val="170000"/>
              </a:lnSpc>
              <a:buFont typeface="Wingdings" panose="05000000000000000000" charset="0"/>
              <a:buChar char="q"/>
            </a:pPr>
            <a:r>
              <a:rPr lang="en-US" sz="2400" dirty="0"/>
              <a:t>GSM and many more...</a:t>
            </a:r>
          </a:p>
          <a:p>
            <a:pPr marL="342900" indent="-342900">
              <a:lnSpc>
                <a:spcPct val="170000"/>
              </a:lnSpc>
              <a:buFont typeface="Wingdings" panose="05000000000000000000" charset="0"/>
              <a:buChar char="q"/>
            </a:pPr>
            <a:endParaRPr lang="en-US" sz="2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9D886-0EE0-20C2-A7E6-D3B3736CD575}"/>
              </a:ext>
            </a:extLst>
          </p:cNvPr>
          <p:cNvSpPr>
            <a:spLocks noGrp="1"/>
          </p:cNvSpPr>
          <p:nvPr>
            <p:ph type="ctrTitle"/>
          </p:nvPr>
        </p:nvSpPr>
        <p:spPr/>
        <p:txBody>
          <a:bodyPr/>
          <a:lstStyle/>
          <a:p>
            <a:r>
              <a:rPr lang="en-US" dirty="0"/>
              <a:t>Sensor networks in IoT</a:t>
            </a:r>
          </a:p>
        </p:txBody>
      </p:sp>
    </p:spTree>
    <p:extLst>
      <p:ext uri="{BB962C8B-B14F-4D97-AF65-F5344CB8AC3E}">
        <p14:creationId xmlns:p14="http://schemas.microsoft.com/office/powerpoint/2010/main" val="2192330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2150F-3ACD-0D86-6A39-0D19FF68F574}"/>
              </a:ext>
            </a:extLst>
          </p:cNvPr>
          <p:cNvSpPr>
            <a:spLocks noGrp="1"/>
          </p:cNvSpPr>
          <p:nvPr>
            <p:ph type="title"/>
          </p:nvPr>
        </p:nvSpPr>
        <p:spPr>
          <a:xfrm>
            <a:off x="1371597" y="348865"/>
            <a:ext cx="10044023" cy="877729"/>
          </a:xfrm>
        </p:spPr>
        <p:txBody>
          <a:bodyPr anchor="ctr">
            <a:normAutofit/>
          </a:bodyPr>
          <a:lstStyle/>
          <a:p>
            <a:r>
              <a:rPr lang="en-US" sz="4000"/>
              <a:t>Sensor networks</a:t>
            </a:r>
          </a:p>
        </p:txBody>
      </p:sp>
      <p:graphicFrame>
        <p:nvGraphicFramePr>
          <p:cNvPr id="32" name="Content Placeholder 2">
            <a:extLst>
              <a:ext uri="{FF2B5EF4-FFF2-40B4-BE49-F238E27FC236}">
                <a16:creationId xmlns:a16="http://schemas.microsoft.com/office/drawing/2014/main" id="{CE02909F-3D10-AF10-F4DB-DFBBA1B9C108}"/>
              </a:ext>
            </a:extLst>
          </p:cNvPr>
          <p:cNvGraphicFramePr>
            <a:graphicFrameLocks noGrp="1"/>
          </p:cNvGraphicFramePr>
          <p:nvPr>
            <p:ph idx="1"/>
            <p:extLst>
              <p:ext uri="{D42A27DB-BD31-4B8C-83A1-F6EECF244321}">
                <p14:modId xmlns:p14="http://schemas.microsoft.com/office/powerpoint/2010/main" val="4221814992"/>
              </p:ext>
            </p:extLst>
          </p:nvPr>
        </p:nvGraphicFramePr>
        <p:xfrm>
          <a:off x="644056" y="1011382"/>
          <a:ext cx="10927829" cy="5294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76204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DB533-12F3-2384-ACA5-06DFB51F6588}"/>
              </a:ext>
            </a:extLst>
          </p:cNvPr>
          <p:cNvSpPr>
            <a:spLocks noGrp="1"/>
          </p:cNvSpPr>
          <p:nvPr>
            <p:ph type="title"/>
          </p:nvPr>
        </p:nvSpPr>
        <p:spPr>
          <a:xfrm>
            <a:off x="4654296" y="329184"/>
            <a:ext cx="6894576" cy="751471"/>
          </a:xfrm>
        </p:spPr>
        <p:txBody>
          <a:bodyPr anchor="b">
            <a:normAutofit fontScale="90000"/>
          </a:bodyPr>
          <a:lstStyle/>
          <a:p>
            <a:r>
              <a:rPr lang="en-US" sz="5400" dirty="0"/>
              <a:t>Types of sensor networks</a:t>
            </a:r>
          </a:p>
        </p:txBody>
      </p:sp>
      <p:pic>
        <p:nvPicPr>
          <p:cNvPr id="5" name="Picture 4" descr="Electronics protoboard">
            <a:extLst>
              <a:ext uri="{FF2B5EF4-FFF2-40B4-BE49-F238E27FC236}">
                <a16:creationId xmlns:a16="http://schemas.microsoft.com/office/drawing/2014/main" id="{96215AEA-2190-EAE7-A484-BC8D220AD588}"/>
              </a:ext>
            </a:extLst>
          </p:cNvPr>
          <p:cNvPicPr>
            <a:picLocks noChangeAspect="1"/>
          </p:cNvPicPr>
          <p:nvPr/>
        </p:nvPicPr>
        <p:blipFill rotWithShape="1">
          <a:blip r:embed="rId2"/>
          <a:srcRect l="13276" r="47280"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graphicFrame>
        <p:nvGraphicFramePr>
          <p:cNvPr id="13" name="Content Placeholder 2">
            <a:extLst>
              <a:ext uri="{FF2B5EF4-FFF2-40B4-BE49-F238E27FC236}">
                <a16:creationId xmlns:a16="http://schemas.microsoft.com/office/drawing/2014/main" id="{ED0C3BAC-3E37-E2AC-5BFE-AAED9BB057C1}"/>
              </a:ext>
            </a:extLst>
          </p:cNvPr>
          <p:cNvGraphicFramePr>
            <a:graphicFrameLocks noGrp="1"/>
          </p:cNvGraphicFramePr>
          <p:nvPr>
            <p:ph idx="1"/>
            <p:extLst>
              <p:ext uri="{D42A27DB-BD31-4B8C-83A1-F6EECF244321}">
                <p14:modId xmlns:p14="http://schemas.microsoft.com/office/powerpoint/2010/main" val="4021336655"/>
              </p:ext>
            </p:extLst>
          </p:nvPr>
        </p:nvGraphicFramePr>
        <p:xfrm>
          <a:off x="4052542" y="1080656"/>
          <a:ext cx="8139438"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26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A2CCB-1FC2-EF0F-21F8-30262176B4DA}"/>
              </a:ext>
            </a:extLst>
          </p:cNvPr>
          <p:cNvSpPr>
            <a:spLocks noGrp="1"/>
          </p:cNvSpPr>
          <p:nvPr>
            <p:ph type="title"/>
          </p:nvPr>
        </p:nvSpPr>
        <p:spPr>
          <a:xfrm>
            <a:off x="876692" y="741391"/>
            <a:ext cx="5479719" cy="1616203"/>
          </a:xfrm>
        </p:spPr>
        <p:txBody>
          <a:bodyPr anchor="b">
            <a:normAutofit/>
          </a:bodyPr>
          <a:lstStyle/>
          <a:p>
            <a:r>
              <a:rPr lang="en-US" sz="3200"/>
              <a:t>Components of a sensor network</a:t>
            </a:r>
          </a:p>
        </p:txBody>
      </p:sp>
      <p:sp>
        <p:nvSpPr>
          <p:cNvPr id="3" name="Content Placeholder 2">
            <a:extLst>
              <a:ext uri="{FF2B5EF4-FFF2-40B4-BE49-F238E27FC236}">
                <a16:creationId xmlns:a16="http://schemas.microsoft.com/office/drawing/2014/main" id="{D4F60A90-2B39-7534-2D08-DFF151922499}"/>
              </a:ext>
            </a:extLst>
          </p:cNvPr>
          <p:cNvSpPr>
            <a:spLocks noGrp="1"/>
          </p:cNvSpPr>
          <p:nvPr>
            <p:ph idx="1"/>
          </p:nvPr>
        </p:nvSpPr>
        <p:spPr>
          <a:xfrm>
            <a:off x="876692" y="2533476"/>
            <a:ext cx="5479719" cy="3447832"/>
          </a:xfrm>
        </p:spPr>
        <p:txBody>
          <a:bodyPr anchor="t">
            <a:normAutofit/>
          </a:bodyPr>
          <a:lstStyle/>
          <a:p>
            <a:pPr marL="0" indent="0">
              <a:buNone/>
            </a:pPr>
            <a:r>
              <a:rPr lang="en-US" sz="2000" dirty="0"/>
              <a:t>A sensor network comprises </a:t>
            </a:r>
            <a:r>
              <a:rPr lang="en-US" sz="2000" b="1" dirty="0"/>
              <a:t>Sensors</a:t>
            </a:r>
            <a:r>
              <a:rPr lang="en-US" sz="2000" dirty="0"/>
              <a:t>, a </a:t>
            </a:r>
            <a:r>
              <a:rPr lang="en-US" sz="2000" b="1" dirty="0"/>
              <a:t>Gateway</a:t>
            </a:r>
            <a:r>
              <a:rPr lang="en-US" sz="2000" dirty="0"/>
              <a:t>, a </a:t>
            </a:r>
            <a:r>
              <a:rPr lang="en-US" sz="2000" b="1" dirty="0"/>
              <a:t>Network</a:t>
            </a:r>
            <a:r>
              <a:rPr lang="en-US" sz="2000" dirty="0"/>
              <a:t>, and a </a:t>
            </a:r>
            <a:r>
              <a:rPr lang="en-US" sz="2000" b="1" dirty="0"/>
              <a:t>data center</a:t>
            </a:r>
            <a:r>
              <a:rPr lang="en-US" sz="2000" dirty="0"/>
              <a:t>.</a:t>
            </a:r>
          </a:p>
          <a:p>
            <a:r>
              <a:rPr lang="en-US" sz="2000" b="1" dirty="0"/>
              <a:t>Sensor</a:t>
            </a:r>
            <a:r>
              <a:rPr lang="en-US" sz="2000" dirty="0"/>
              <a:t>: collect data from the environment</a:t>
            </a:r>
          </a:p>
          <a:p>
            <a:r>
              <a:rPr lang="en-US" sz="2000" b="1" dirty="0"/>
              <a:t>Gateway</a:t>
            </a:r>
            <a:r>
              <a:rPr lang="en-US" sz="2000" dirty="0"/>
              <a:t>: Collects data from sensors and transmits it further</a:t>
            </a:r>
          </a:p>
          <a:p>
            <a:r>
              <a:rPr lang="en-US" sz="2000" b="1" dirty="0"/>
              <a:t>Network</a:t>
            </a:r>
            <a:r>
              <a:rPr lang="en-US" sz="2000" dirty="0"/>
              <a:t>: Enables communication between sensors and gateway. Through various protocols such as Bluetooth, ZigBee </a:t>
            </a:r>
            <a:r>
              <a:rPr lang="en-US" sz="2000" dirty="0" err="1"/>
              <a:t>etc</a:t>
            </a:r>
            <a:endParaRPr lang="en-US" sz="2000" dirty="0"/>
          </a:p>
          <a:p>
            <a:r>
              <a:rPr lang="en-US" sz="2000" b="1" dirty="0"/>
              <a:t>Data Center(Cloud)</a:t>
            </a:r>
            <a:r>
              <a:rPr lang="en-US" sz="2000" dirty="0"/>
              <a:t>: Stores, processes, and analyzes collected data</a:t>
            </a:r>
          </a:p>
        </p:txBody>
      </p:sp>
      <p:pic>
        <p:nvPicPr>
          <p:cNvPr id="15" name="Picture 14" descr="Electronic circuit board">
            <a:extLst>
              <a:ext uri="{FF2B5EF4-FFF2-40B4-BE49-F238E27FC236}">
                <a16:creationId xmlns:a16="http://schemas.microsoft.com/office/drawing/2014/main" id="{F9D4EF35-0EB0-69DA-077C-6B368B48ABA3}"/>
              </a:ext>
            </a:extLst>
          </p:cNvPr>
          <p:cNvPicPr>
            <a:picLocks noChangeAspect="1"/>
          </p:cNvPicPr>
          <p:nvPr/>
        </p:nvPicPr>
        <p:blipFill rotWithShape="1">
          <a:blip r:embed="rId2"/>
          <a:srcRect l="41966" r="10134" b="-1"/>
          <a:stretch/>
        </p:blipFill>
        <p:spPr>
          <a:xfrm>
            <a:off x="7270812" y="10"/>
            <a:ext cx="4921187" cy="6857990"/>
          </a:xfrm>
          <a:prstGeom prst="rect">
            <a:avLst/>
          </a:prstGeom>
        </p:spPr>
      </p:pic>
    </p:spTree>
    <p:extLst>
      <p:ext uri="{BB962C8B-B14F-4D97-AF65-F5344CB8AC3E}">
        <p14:creationId xmlns:p14="http://schemas.microsoft.com/office/powerpoint/2010/main" val="669427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A395A0-051D-C565-F1D2-C4AB66877A1E}"/>
              </a:ext>
            </a:extLst>
          </p:cNvPr>
          <p:cNvSpPr>
            <a:spLocks noGrp="1"/>
          </p:cNvSpPr>
          <p:nvPr>
            <p:ph type="title"/>
          </p:nvPr>
        </p:nvSpPr>
        <p:spPr>
          <a:xfrm>
            <a:off x="808638" y="386930"/>
            <a:ext cx="9236700" cy="1188950"/>
          </a:xfrm>
        </p:spPr>
        <p:txBody>
          <a:bodyPr anchor="b">
            <a:normAutofit/>
          </a:bodyPr>
          <a:lstStyle/>
          <a:p>
            <a:r>
              <a:rPr lang="en-US" sz="3800"/>
              <a:t>Organization of a wireless sensor networks</a:t>
            </a:r>
          </a:p>
        </p:txBody>
      </p:sp>
      <p:graphicFrame>
        <p:nvGraphicFramePr>
          <p:cNvPr id="30" name="Content Placeholder 4">
            <a:extLst>
              <a:ext uri="{FF2B5EF4-FFF2-40B4-BE49-F238E27FC236}">
                <a16:creationId xmlns:a16="http://schemas.microsoft.com/office/drawing/2014/main" id="{3F1D5287-782B-35A9-FABB-E0EBDC1AA865}"/>
              </a:ext>
            </a:extLst>
          </p:cNvPr>
          <p:cNvGraphicFramePr>
            <a:graphicFrameLocks/>
          </p:cNvGraphicFramePr>
          <p:nvPr/>
        </p:nvGraphicFramePr>
        <p:xfrm>
          <a:off x="1690628" y="2598710"/>
          <a:ext cx="8308743"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33">
            <a:extLst>
              <a:ext uri="{FF2B5EF4-FFF2-40B4-BE49-F238E27FC236}">
                <a16:creationId xmlns:a16="http://schemas.microsoft.com/office/drawing/2014/main" id="{AA5B7D57-B3F1-E947-E291-8E7191E163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56792"/>
            <a:ext cx="11695081" cy="4494132"/>
          </a:xfrm>
          <a:prstGeom prst="rect">
            <a:avLst/>
          </a:prstGeom>
        </p:spPr>
      </p:pic>
    </p:spTree>
    <p:extLst>
      <p:ext uri="{BB962C8B-B14F-4D97-AF65-F5344CB8AC3E}">
        <p14:creationId xmlns:p14="http://schemas.microsoft.com/office/powerpoint/2010/main" val="3919818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2EEC6-984A-67AB-DA11-E8753357E631}"/>
              </a:ext>
            </a:extLst>
          </p:cNvPr>
          <p:cNvSpPr>
            <a:spLocks noGrp="1"/>
          </p:cNvSpPr>
          <p:nvPr>
            <p:ph type="title"/>
          </p:nvPr>
        </p:nvSpPr>
        <p:spPr>
          <a:xfrm>
            <a:off x="1371597" y="348865"/>
            <a:ext cx="10044023" cy="877729"/>
          </a:xfrm>
        </p:spPr>
        <p:txBody>
          <a:bodyPr anchor="ctr">
            <a:normAutofit/>
          </a:bodyPr>
          <a:lstStyle/>
          <a:p>
            <a:r>
              <a:rPr lang="en-US" sz="4000"/>
              <a:t>Why the multi-step journey</a:t>
            </a:r>
          </a:p>
        </p:txBody>
      </p:sp>
      <p:graphicFrame>
        <p:nvGraphicFramePr>
          <p:cNvPr id="27" name="Content Placeholder 2">
            <a:extLst>
              <a:ext uri="{FF2B5EF4-FFF2-40B4-BE49-F238E27FC236}">
                <a16:creationId xmlns:a16="http://schemas.microsoft.com/office/drawing/2014/main" id="{1D67B31C-DCAC-23C0-7E3E-69688887819C}"/>
              </a:ext>
            </a:extLst>
          </p:cNvPr>
          <p:cNvGraphicFramePr>
            <a:graphicFrameLocks noGrp="1"/>
          </p:cNvGraphicFramePr>
          <p:nvPr>
            <p:ph idx="1"/>
            <p:extLst>
              <p:ext uri="{D42A27DB-BD31-4B8C-83A1-F6EECF244321}">
                <p14:modId xmlns:p14="http://schemas.microsoft.com/office/powerpoint/2010/main" val="2838503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6006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6584-53AF-E882-1EA3-09C279A8B846}"/>
              </a:ext>
            </a:extLst>
          </p:cNvPr>
          <p:cNvSpPr>
            <a:spLocks noGrp="1"/>
          </p:cNvSpPr>
          <p:nvPr>
            <p:ph type="title"/>
          </p:nvPr>
        </p:nvSpPr>
        <p:spPr>
          <a:xfrm>
            <a:off x="1371597" y="348865"/>
            <a:ext cx="10044023" cy="877729"/>
          </a:xfrm>
        </p:spPr>
        <p:txBody>
          <a:bodyPr anchor="ctr">
            <a:normAutofit/>
          </a:bodyPr>
          <a:lstStyle/>
          <a:p>
            <a:r>
              <a:rPr lang="en-US" sz="4000" dirty="0"/>
              <a:t>Applications of sensor networks</a:t>
            </a:r>
          </a:p>
        </p:txBody>
      </p:sp>
      <p:graphicFrame>
        <p:nvGraphicFramePr>
          <p:cNvPr id="43" name="Content Placeholder 2">
            <a:extLst>
              <a:ext uri="{FF2B5EF4-FFF2-40B4-BE49-F238E27FC236}">
                <a16:creationId xmlns:a16="http://schemas.microsoft.com/office/drawing/2014/main" id="{E6E62002-7ED8-D34A-2301-8FD44BAFA1CF}"/>
              </a:ext>
            </a:extLst>
          </p:cNvPr>
          <p:cNvGraphicFramePr>
            <a:graphicFrameLocks noGrp="1"/>
          </p:cNvGraphicFramePr>
          <p:nvPr>
            <p:ph idx="1"/>
            <p:extLst>
              <p:ext uri="{D42A27DB-BD31-4B8C-83A1-F6EECF244321}">
                <p14:modId xmlns:p14="http://schemas.microsoft.com/office/powerpoint/2010/main" val="3084266230"/>
              </p:ext>
            </p:extLst>
          </p:nvPr>
        </p:nvGraphicFramePr>
        <p:xfrm>
          <a:off x="644056" y="1226595"/>
          <a:ext cx="10927829" cy="5078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5409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2ADC5-C7C8-FBE6-2C62-DCAD6D7FEDAC}"/>
            </a:ext>
          </a:extLst>
        </p:cNvPr>
        <p:cNvGrpSpPr/>
        <p:nvPr/>
      </p:nvGrpSpPr>
      <p:grpSpPr>
        <a:xfrm>
          <a:off x="0" y="0"/>
          <a:ext cx="0" cy="0"/>
          <a:chOff x="0" y="0"/>
          <a:chExt cx="0" cy="0"/>
        </a:xfrm>
      </p:grpSpPr>
      <p:pic>
        <p:nvPicPr>
          <p:cNvPr id="1026" name="Picture 2" descr="Isometric household appliances with connectivity">
            <a:extLst>
              <a:ext uri="{FF2B5EF4-FFF2-40B4-BE49-F238E27FC236}">
                <a16:creationId xmlns:a16="http://schemas.microsoft.com/office/drawing/2014/main" id="{66792F70-D179-51CD-D806-60B6AC8CBC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 y="198294"/>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00F7B51-2D32-1FEC-BB86-54E9513730DB}"/>
              </a:ext>
            </a:extLst>
          </p:cNvPr>
          <p:cNvSpPr txBox="1"/>
          <p:nvPr/>
        </p:nvSpPr>
        <p:spPr>
          <a:xfrm>
            <a:off x="6414655" y="443345"/>
            <a:ext cx="5643995" cy="3416320"/>
          </a:xfrm>
          <a:prstGeom prst="rect">
            <a:avLst/>
          </a:prstGeom>
          <a:noFill/>
        </p:spPr>
        <p:txBody>
          <a:bodyPr wrap="square" rtlCol="0">
            <a:spAutoFit/>
          </a:bodyPr>
          <a:lstStyle/>
          <a:p>
            <a:r>
              <a:rPr lang="en-US" sz="7200" dirty="0">
                <a:solidFill>
                  <a:srgbClr val="161A37"/>
                </a:solidFill>
                <a:latin typeface="Segoe UI Variable Display" pitchFamily="2" charset="0"/>
              </a:rPr>
              <a:t>DATA COLLECTION   IN IoT</a:t>
            </a:r>
          </a:p>
        </p:txBody>
      </p:sp>
      <p:sp>
        <p:nvSpPr>
          <p:cNvPr id="3" name="TextBox 2">
            <a:extLst>
              <a:ext uri="{FF2B5EF4-FFF2-40B4-BE49-F238E27FC236}">
                <a16:creationId xmlns:a16="http://schemas.microsoft.com/office/drawing/2014/main" id="{15175B08-BC02-048C-BA58-53C66648440A}"/>
              </a:ext>
            </a:extLst>
          </p:cNvPr>
          <p:cNvSpPr txBox="1"/>
          <p:nvPr/>
        </p:nvSpPr>
        <p:spPr>
          <a:xfrm>
            <a:off x="8409709" y="6276109"/>
            <a:ext cx="3648941" cy="374073"/>
          </a:xfrm>
          <a:prstGeom prst="rect">
            <a:avLst/>
          </a:prstGeom>
          <a:noFill/>
        </p:spPr>
        <p:txBody>
          <a:bodyPr wrap="square" rtlCol="0">
            <a:spAutoFit/>
          </a:bodyPr>
          <a:lstStyle/>
          <a:p>
            <a:r>
              <a:rPr lang="en-US" dirty="0"/>
              <a:t>BY: OTENG TANO KOJO</a:t>
            </a:r>
          </a:p>
        </p:txBody>
      </p:sp>
      <p:sp>
        <p:nvSpPr>
          <p:cNvPr id="6" name="TextBox 5">
            <a:extLst>
              <a:ext uri="{FF2B5EF4-FFF2-40B4-BE49-F238E27FC236}">
                <a16:creationId xmlns:a16="http://schemas.microsoft.com/office/drawing/2014/main" id="{81292EA5-5896-3E2D-3EC0-B29F5E27B3A4}"/>
              </a:ext>
            </a:extLst>
          </p:cNvPr>
          <p:cNvSpPr txBox="1"/>
          <p:nvPr/>
        </p:nvSpPr>
        <p:spPr>
          <a:xfrm>
            <a:off x="-5643995" y="1218025"/>
            <a:ext cx="5643995" cy="3416320"/>
          </a:xfrm>
          <a:prstGeom prst="rect">
            <a:avLst/>
          </a:prstGeom>
          <a:noFill/>
        </p:spPr>
        <p:txBody>
          <a:bodyPr wrap="square" rtlCol="0">
            <a:spAutoFit/>
          </a:bodyPr>
          <a:lstStyle/>
          <a:p>
            <a:r>
              <a:rPr lang="en-US" sz="7200" dirty="0">
                <a:solidFill>
                  <a:srgbClr val="161A37"/>
                </a:solidFill>
                <a:latin typeface="Segoe UI Variable Display" pitchFamily="2" charset="0"/>
              </a:rPr>
              <a:t>What is Data Collection in IoT?</a:t>
            </a:r>
          </a:p>
        </p:txBody>
      </p:sp>
    </p:spTree>
    <p:extLst>
      <p:ext uri="{BB962C8B-B14F-4D97-AF65-F5344CB8AC3E}">
        <p14:creationId xmlns:p14="http://schemas.microsoft.com/office/powerpoint/2010/main" val="4243949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1EBA6-B870-F883-D6DD-E15AB08A2FB4}"/>
            </a:ext>
          </a:extLst>
        </p:cNvPr>
        <p:cNvGrpSpPr/>
        <p:nvPr/>
      </p:nvGrpSpPr>
      <p:grpSpPr>
        <a:xfrm>
          <a:off x="0" y="0"/>
          <a:ext cx="0" cy="0"/>
          <a:chOff x="0" y="0"/>
          <a:chExt cx="0" cy="0"/>
        </a:xfrm>
      </p:grpSpPr>
      <p:pic>
        <p:nvPicPr>
          <p:cNvPr id="1026" name="Picture 2" descr="Isometric household appliances with connectivity">
            <a:extLst>
              <a:ext uri="{FF2B5EF4-FFF2-40B4-BE49-F238E27FC236}">
                <a16:creationId xmlns:a16="http://schemas.microsoft.com/office/drawing/2014/main" id="{85B4C816-6241-B43B-C9BB-344D91D260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06294"/>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E94B68-63AA-C6FA-9A99-AA7C39CF3901}"/>
              </a:ext>
            </a:extLst>
          </p:cNvPr>
          <p:cNvSpPr txBox="1"/>
          <p:nvPr/>
        </p:nvSpPr>
        <p:spPr>
          <a:xfrm>
            <a:off x="452005" y="706294"/>
            <a:ext cx="5643995" cy="3416320"/>
          </a:xfrm>
          <a:prstGeom prst="rect">
            <a:avLst/>
          </a:prstGeom>
          <a:noFill/>
        </p:spPr>
        <p:txBody>
          <a:bodyPr wrap="square" rtlCol="0">
            <a:spAutoFit/>
          </a:bodyPr>
          <a:lstStyle/>
          <a:p>
            <a:r>
              <a:rPr lang="en-US" sz="7200" dirty="0">
                <a:solidFill>
                  <a:srgbClr val="161A37"/>
                </a:solidFill>
                <a:latin typeface="Segoe UI Variable Display" pitchFamily="2" charset="0"/>
              </a:rPr>
              <a:t>What is Data Collection in IoT?</a:t>
            </a:r>
          </a:p>
        </p:txBody>
      </p:sp>
    </p:spTree>
    <p:extLst>
      <p:ext uri="{BB962C8B-B14F-4D97-AF65-F5344CB8AC3E}">
        <p14:creationId xmlns:p14="http://schemas.microsoft.com/office/powerpoint/2010/main" val="11057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8073" y="0"/>
            <a:ext cx="6761018" cy="6857999"/>
          </a:xfrm>
          <a:prstGeom prst="rect">
            <a:avLst/>
          </a:prstGeom>
        </p:spPr>
      </p:pic>
      <p:sp>
        <p:nvSpPr>
          <p:cNvPr id="6" name="TextBox 5"/>
          <p:cNvSpPr txBox="1"/>
          <p:nvPr/>
        </p:nvSpPr>
        <p:spPr>
          <a:xfrm>
            <a:off x="193964" y="374073"/>
            <a:ext cx="5320145" cy="1630045"/>
          </a:xfrm>
          <a:prstGeom prst="rect">
            <a:avLst/>
          </a:prstGeom>
          <a:noFill/>
        </p:spPr>
        <p:txBody>
          <a:bodyPr wrap="square" rtlCol="0">
            <a:spAutoFit/>
          </a:bodyPr>
          <a:lstStyle/>
          <a:p>
            <a:r>
              <a:rPr lang="en-US" sz="5000" b="1" dirty="0">
                <a:solidFill>
                  <a:srgbClr val="212E34"/>
                </a:solidFill>
              </a:rPr>
              <a:t>UNDERSTANDING IoT Architecture</a:t>
            </a:r>
            <a:endParaRPr lang="en-US" sz="5000" b="1" u="sng" dirty="0">
              <a:solidFill>
                <a:srgbClr val="212E34"/>
              </a:solidFill>
            </a:endParaRPr>
          </a:p>
        </p:txBody>
      </p:sp>
      <p:sp>
        <p:nvSpPr>
          <p:cNvPr id="7" name="TextBox 6"/>
          <p:cNvSpPr txBox="1"/>
          <p:nvPr/>
        </p:nvSpPr>
        <p:spPr>
          <a:xfrm>
            <a:off x="193964" y="2355273"/>
            <a:ext cx="5514109" cy="2245360"/>
          </a:xfrm>
          <a:prstGeom prst="rect">
            <a:avLst/>
          </a:prstGeom>
          <a:noFill/>
        </p:spPr>
        <p:txBody>
          <a:bodyPr wrap="square" rtlCol="0">
            <a:spAutoFit/>
          </a:bodyPr>
          <a:lstStyle/>
          <a:p>
            <a:pPr marL="457200" indent="-457200">
              <a:buFont typeface="Wingdings" panose="05000000000000000000" charset="0"/>
              <a:buChar char="q"/>
            </a:pPr>
            <a:r>
              <a:rPr lang="en-US" sz="2800" dirty="0">
                <a:solidFill>
                  <a:schemeClr val="tx1"/>
                </a:solidFill>
              </a:rPr>
              <a:t>Blueprint for how IoT devices interact</a:t>
            </a:r>
          </a:p>
          <a:p>
            <a:pPr indent="0">
              <a:buFont typeface="Wingdings" panose="05000000000000000000" charset="0"/>
              <a:buNone/>
            </a:pPr>
            <a:endParaRPr lang="en-US" sz="2800" dirty="0">
              <a:solidFill>
                <a:schemeClr val="tx1"/>
              </a:solidFill>
            </a:endParaRPr>
          </a:p>
          <a:p>
            <a:pPr marL="457200" indent="-457200">
              <a:buFont typeface="Wingdings" panose="05000000000000000000" charset="0"/>
              <a:buChar char="q"/>
            </a:pPr>
            <a:r>
              <a:rPr lang="en-US" sz="2800" dirty="0">
                <a:solidFill>
                  <a:schemeClr val="tx1"/>
                </a:solidFill>
              </a:rPr>
              <a:t>Many different architectures available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191F3-3AE5-A51C-F466-4BAF069833C3}"/>
            </a:ext>
          </a:extLst>
        </p:cNvPr>
        <p:cNvGrpSpPr/>
        <p:nvPr/>
      </p:nvGrpSpPr>
      <p:grpSpPr>
        <a:xfrm>
          <a:off x="0" y="0"/>
          <a:ext cx="0" cy="0"/>
          <a:chOff x="0" y="0"/>
          <a:chExt cx="0" cy="0"/>
        </a:xfrm>
      </p:grpSpPr>
      <p:pic>
        <p:nvPicPr>
          <p:cNvPr id="1026" name="Picture 2" descr="Isometric household appliances with connectivity">
            <a:extLst>
              <a:ext uri="{FF2B5EF4-FFF2-40B4-BE49-F238E27FC236}">
                <a16:creationId xmlns:a16="http://schemas.microsoft.com/office/drawing/2014/main" id="{6CEA0963-4895-7F37-9D76-1790AE43B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706294"/>
            <a:ext cx="5962650" cy="59626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CA58B3-040B-C00C-FD5B-6BA791AD094C}"/>
              </a:ext>
            </a:extLst>
          </p:cNvPr>
          <p:cNvSpPr txBox="1"/>
          <p:nvPr/>
        </p:nvSpPr>
        <p:spPr>
          <a:xfrm>
            <a:off x="452005" y="706294"/>
            <a:ext cx="5643995" cy="1569660"/>
          </a:xfrm>
          <a:prstGeom prst="rect">
            <a:avLst/>
          </a:prstGeom>
          <a:noFill/>
        </p:spPr>
        <p:txBody>
          <a:bodyPr wrap="square" rtlCol="0">
            <a:spAutoFit/>
          </a:bodyPr>
          <a:lstStyle/>
          <a:p>
            <a:r>
              <a:rPr lang="en-US" sz="4800" dirty="0">
                <a:solidFill>
                  <a:srgbClr val="161A37"/>
                </a:solidFill>
                <a:latin typeface="Segoe UI Variable Display" pitchFamily="2" charset="0"/>
              </a:rPr>
              <a:t>What is Data Collection in IoT?</a:t>
            </a:r>
          </a:p>
        </p:txBody>
      </p:sp>
      <p:sp>
        <p:nvSpPr>
          <p:cNvPr id="2" name="TextBox 1">
            <a:extLst>
              <a:ext uri="{FF2B5EF4-FFF2-40B4-BE49-F238E27FC236}">
                <a16:creationId xmlns:a16="http://schemas.microsoft.com/office/drawing/2014/main" id="{5215D1DF-5BF2-C8A0-A1D5-D4A1FDC8F8CD}"/>
              </a:ext>
            </a:extLst>
          </p:cNvPr>
          <p:cNvSpPr txBox="1"/>
          <p:nvPr/>
        </p:nvSpPr>
        <p:spPr>
          <a:xfrm>
            <a:off x="452005" y="2549236"/>
            <a:ext cx="5643995" cy="3970318"/>
          </a:xfrm>
          <a:prstGeom prst="rect">
            <a:avLst/>
          </a:prstGeom>
          <a:noFill/>
        </p:spPr>
        <p:txBody>
          <a:bodyPr wrap="square" rtlCol="0">
            <a:spAutoFit/>
          </a:bodyPr>
          <a:lstStyle/>
          <a:p>
            <a:r>
              <a:rPr lang="en-US" sz="3600" dirty="0">
                <a:solidFill>
                  <a:srgbClr val="161A37"/>
                </a:solidFill>
                <a:latin typeface="Segoe UI Variable Display" pitchFamily="2" charset="0"/>
              </a:rPr>
              <a:t>Data collection in IoT refers to the process of gathering information from various sources such as sensors, devices, and systems connected to the IoT ecosystem. </a:t>
            </a:r>
          </a:p>
        </p:txBody>
      </p:sp>
    </p:spTree>
    <p:extLst>
      <p:ext uri="{BB962C8B-B14F-4D97-AF65-F5344CB8AC3E}">
        <p14:creationId xmlns:p14="http://schemas.microsoft.com/office/powerpoint/2010/main" val="3342781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D4E199-0602-AEA2-E3B8-BE99FB4FE246}"/>
              </a:ext>
            </a:extLst>
          </p:cNvPr>
          <p:cNvSpPr txBox="1"/>
          <p:nvPr/>
        </p:nvSpPr>
        <p:spPr>
          <a:xfrm>
            <a:off x="720436" y="568036"/>
            <a:ext cx="9254837" cy="646331"/>
          </a:xfrm>
          <a:prstGeom prst="rect">
            <a:avLst/>
          </a:prstGeom>
          <a:noFill/>
        </p:spPr>
        <p:txBody>
          <a:bodyPr wrap="square" rtlCol="0">
            <a:spAutoFit/>
          </a:bodyPr>
          <a:lstStyle/>
          <a:p>
            <a:r>
              <a:rPr lang="en-US" sz="3600" dirty="0">
                <a:latin typeface="Segoe UI Variable Display" pitchFamily="2" charset="0"/>
              </a:rPr>
              <a:t>Various Types of IoT Data You Can Collect</a:t>
            </a:r>
          </a:p>
        </p:txBody>
      </p:sp>
      <p:sp>
        <p:nvSpPr>
          <p:cNvPr id="3" name="TextBox 2">
            <a:extLst>
              <a:ext uri="{FF2B5EF4-FFF2-40B4-BE49-F238E27FC236}">
                <a16:creationId xmlns:a16="http://schemas.microsoft.com/office/drawing/2014/main" id="{2868EF9A-2021-65BD-0120-AB1D1072FF12}"/>
              </a:ext>
            </a:extLst>
          </p:cNvPr>
          <p:cNvSpPr txBox="1"/>
          <p:nvPr/>
        </p:nvSpPr>
        <p:spPr>
          <a:xfrm>
            <a:off x="581891" y="1607127"/>
            <a:ext cx="10626436" cy="4926349"/>
          </a:xfrm>
          <a:prstGeom prst="rect">
            <a:avLst/>
          </a:prstGeom>
          <a:noFill/>
        </p:spPr>
        <p:txBody>
          <a:bodyPr wrap="square" rtlCol="0">
            <a:spAutoFit/>
          </a:body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Automation data.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It comprises insights into the automated systems’ performance, status, and operation.</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Equipment data.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It provides insights into the usage, wear and tear, and performance of sensors, machines, or vehicles.</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Environmental data.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It includes information on the physical environment, such as temperature, humidity, movement, air quality, noise levels, etc.</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Submeter data.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Submetering includes information on energy consumption, such as electricity, gas, or water.</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2400" b="1" kern="100" dirty="0">
                <a:effectLst/>
                <a:latin typeface="Calibri" panose="020F0502020204030204" pitchFamily="34" charset="0"/>
                <a:ea typeface="Calibri" panose="020F0502020204030204" pitchFamily="34" charset="0"/>
                <a:cs typeface="Times New Roman" panose="02020603050405020304" pitchFamily="18" charset="0"/>
              </a:rPr>
              <a:t>Location data.</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It comprises information on the location and movement of people, objects, or vehicles.</a:t>
            </a:r>
          </a:p>
          <a:p>
            <a:endParaRPr lang="en-US" sz="2400" dirty="0"/>
          </a:p>
        </p:txBody>
      </p:sp>
    </p:spTree>
    <p:extLst>
      <p:ext uri="{BB962C8B-B14F-4D97-AF65-F5344CB8AC3E}">
        <p14:creationId xmlns:p14="http://schemas.microsoft.com/office/powerpoint/2010/main" val="11334504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FBA95F-A34B-C8AF-09DE-7290BFE4CA78}"/>
              </a:ext>
            </a:extLst>
          </p:cNvPr>
          <p:cNvSpPr txBox="1"/>
          <p:nvPr/>
        </p:nvSpPr>
        <p:spPr>
          <a:xfrm>
            <a:off x="1662545" y="124691"/>
            <a:ext cx="8756073" cy="641458"/>
          </a:xfrm>
          <a:prstGeom prst="rect">
            <a:avLst/>
          </a:prstGeom>
          <a:noFill/>
        </p:spPr>
        <p:txBody>
          <a:bodyPr wrap="square" rtlCol="0">
            <a:spAutoFit/>
          </a:bodyPr>
          <a:lstStyle/>
          <a:p>
            <a:pPr marL="0" marR="0">
              <a:lnSpc>
                <a:spcPct val="107000"/>
              </a:lnSpc>
              <a:spcBef>
                <a:spcPts val="200"/>
              </a:spcBef>
              <a:spcAft>
                <a:spcPts val="0"/>
              </a:spcAft>
            </a:pPr>
            <a:r>
              <a:rPr lang="en-US" sz="3600" b="1" kern="100" dirty="0">
                <a:solidFill>
                  <a:srgbClr val="161A37"/>
                </a:solidFill>
                <a:effectLst/>
                <a:latin typeface="Segoe UI Variable Display" pitchFamily="2" charset="0"/>
                <a:ea typeface="Times New Roman" panose="02020603050405020304" pitchFamily="18" charset="0"/>
                <a:cs typeface="Times New Roman" panose="02020603050405020304" pitchFamily="18" charset="0"/>
              </a:rPr>
              <a:t>How Does IoT Data Collection Work?</a:t>
            </a:r>
          </a:p>
        </p:txBody>
      </p:sp>
      <p:grpSp>
        <p:nvGrpSpPr>
          <p:cNvPr id="29" name="Group 28">
            <a:extLst>
              <a:ext uri="{FF2B5EF4-FFF2-40B4-BE49-F238E27FC236}">
                <a16:creationId xmlns:a16="http://schemas.microsoft.com/office/drawing/2014/main" id="{120078F5-BC31-8643-ADCE-10E9F94E2D01}"/>
              </a:ext>
            </a:extLst>
          </p:cNvPr>
          <p:cNvGrpSpPr/>
          <p:nvPr/>
        </p:nvGrpSpPr>
        <p:grpSpPr>
          <a:xfrm>
            <a:off x="3054925" y="1931815"/>
            <a:ext cx="7979819" cy="3804246"/>
            <a:chOff x="3054925" y="1931815"/>
            <a:chExt cx="7979819" cy="3804246"/>
          </a:xfrm>
        </p:grpSpPr>
        <p:sp>
          <p:nvSpPr>
            <p:cNvPr id="6" name="Arrow: Right 5">
              <a:extLst>
                <a:ext uri="{FF2B5EF4-FFF2-40B4-BE49-F238E27FC236}">
                  <a16:creationId xmlns:a16="http://schemas.microsoft.com/office/drawing/2014/main" id="{4743CE11-7D89-6712-C14F-23BF0FA9096C}"/>
                </a:ext>
              </a:extLst>
            </p:cNvPr>
            <p:cNvSpPr/>
            <p:nvPr/>
          </p:nvSpPr>
          <p:spPr>
            <a:xfrm>
              <a:off x="3054925" y="1959901"/>
              <a:ext cx="1343773" cy="512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Right 7">
              <a:extLst>
                <a:ext uri="{FF2B5EF4-FFF2-40B4-BE49-F238E27FC236}">
                  <a16:creationId xmlns:a16="http://schemas.microsoft.com/office/drawing/2014/main" id="{B239EDF6-4760-52F1-9CC4-5D428CC72751}"/>
                </a:ext>
              </a:extLst>
            </p:cNvPr>
            <p:cNvSpPr/>
            <p:nvPr/>
          </p:nvSpPr>
          <p:spPr>
            <a:xfrm>
              <a:off x="6930545" y="1931815"/>
              <a:ext cx="1648452" cy="512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23A5E5B8-C23B-8344-E64F-7A6726690E95}"/>
                </a:ext>
              </a:extLst>
            </p:cNvPr>
            <p:cNvSpPr/>
            <p:nvPr/>
          </p:nvSpPr>
          <p:spPr>
            <a:xfrm rot="5400000">
              <a:off x="10236917" y="3714209"/>
              <a:ext cx="1083035" cy="512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Right 13">
              <a:extLst>
                <a:ext uri="{FF2B5EF4-FFF2-40B4-BE49-F238E27FC236}">
                  <a16:creationId xmlns:a16="http://schemas.microsoft.com/office/drawing/2014/main" id="{F490BF17-74AA-F65B-3E2E-0A121472D508}"/>
                </a:ext>
              </a:extLst>
            </p:cNvPr>
            <p:cNvSpPr/>
            <p:nvPr/>
          </p:nvSpPr>
          <p:spPr>
            <a:xfrm rot="10800000">
              <a:off x="7647826" y="5223443"/>
              <a:ext cx="1343773" cy="512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a:extLst>
                <a:ext uri="{FF2B5EF4-FFF2-40B4-BE49-F238E27FC236}">
                  <a16:creationId xmlns:a16="http://schemas.microsoft.com/office/drawing/2014/main" id="{734AA2E4-35BA-B190-3738-1FE6E964933C}"/>
                </a:ext>
              </a:extLst>
            </p:cNvPr>
            <p:cNvSpPr/>
            <p:nvPr/>
          </p:nvSpPr>
          <p:spPr>
            <a:xfrm rot="10800000">
              <a:off x="3447686" y="5223443"/>
              <a:ext cx="1343773" cy="51261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BDB1182B-5A30-9768-B508-2D07DCBB6165}"/>
              </a:ext>
            </a:extLst>
          </p:cNvPr>
          <p:cNvGrpSpPr/>
          <p:nvPr/>
        </p:nvGrpSpPr>
        <p:grpSpPr>
          <a:xfrm>
            <a:off x="715252" y="1065251"/>
            <a:ext cx="11093618" cy="5536439"/>
            <a:chOff x="715252" y="1065251"/>
            <a:chExt cx="11093618" cy="5536439"/>
          </a:xfrm>
        </p:grpSpPr>
        <p:pic>
          <p:nvPicPr>
            <p:cNvPr id="3" name="Picture 2">
              <a:extLst>
                <a:ext uri="{FF2B5EF4-FFF2-40B4-BE49-F238E27FC236}">
                  <a16:creationId xmlns:a16="http://schemas.microsoft.com/office/drawing/2014/main" id="{380AE60B-8467-B2EA-D08E-D5268235D3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252" y="1065251"/>
              <a:ext cx="2188542" cy="2188542"/>
            </a:xfrm>
            <a:prstGeom prst="rect">
              <a:avLst/>
            </a:prstGeom>
          </p:spPr>
        </p:pic>
        <p:pic>
          <p:nvPicPr>
            <p:cNvPr id="7" name="Picture 6">
              <a:extLst>
                <a:ext uri="{FF2B5EF4-FFF2-40B4-BE49-F238E27FC236}">
                  <a16:creationId xmlns:a16="http://schemas.microsoft.com/office/drawing/2014/main" id="{4380DF8B-9B60-FF36-034A-68CA8EC2093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9740" y="1240458"/>
              <a:ext cx="2188542" cy="2188542"/>
            </a:xfrm>
            <a:prstGeom prst="rect">
              <a:avLst/>
            </a:prstGeom>
          </p:spPr>
        </p:pic>
        <p:pic>
          <p:nvPicPr>
            <p:cNvPr id="10" name="Picture 9">
              <a:extLst>
                <a:ext uri="{FF2B5EF4-FFF2-40B4-BE49-F238E27FC236}">
                  <a16:creationId xmlns:a16="http://schemas.microsoft.com/office/drawing/2014/main" id="{C3EC04C8-8A69-D580-B13B-C4600C72C904}"/>
                </a:ext>
              </a:extLst>
            </p:cNvPr>
            <p:cNvPicPr>
              <a:picLocks noChangeAspect="1"/>
            </p:cNvPicPr>
            <p:nvPr/>
          </p:nvPicPr>
          <p:blipFill>
            <a:blip r:embed="rId4"/>
            <a:stretch>
              <a:fillRect/>
            </a:stretch>
          </p:blipFill>
          <p:spPr>
            <a:xfrm>
              <a:off x="9455940" y="1121940"/>
              <a:ext cx="2132369" cy="2132369"/>
            </a:xfrm>
            <a:prstGeom prst="rect">
              <a:avLst/>
            </a:prstGeom>
          </p:spPr>
        </p:pic>
        <p:pic>
          <p:nvPicPr>
            <p:cNvPr id="13" name="Picture 12">
              <a:extLst>
                <a:ext uri="{FF2B5EF4-FFF2-40B4-BE49-F238E27FC236}">
                  <a16:creationId xmlns:a16="http://schemas.microsoft.com/office/drawing/2014/main" id="{E64A8979-D69B-ED25-EA3A-231D68ADFCB7}"/>
                </a:ext>
              </a:extLst>
            </p:cNvPr>
            <p:cNvPicPr>
              <a:picLocks noChangeAspect="1"/>
            </p:cNvPicPr>
            <p:nvPr/>
          </p:nvPicPr>
          <p:blipFill>
            <a:blip r:embed="rId5"/>
            <a:stretch>
              <a:fillRect/>
            </a:stretch>
          </p:blipFill>
          <p:spPr>
            <a:xfrm>
              <a:off x="9620327" y="4413147"/>
              <a:ext cx="2188543" cy="2188543"/>
            </a:xfrm>
            <a:prstGeom prst="rect">
              <a:avLst/>
            </a:prstGeom>
          </p:spPr>
        </p:pic>
        <p:pic>
          <p:nvPicPr>
            <p:cNvPr id="18" name="Picture 17">
              <a:extLst>
                <a:ext uri="{FF2B5EF4-FFF2-40B4-BE49-F238E27FC236}">
                  <a16:creationId xmlns:a16="http://schemas.microsoft.com/office/drawing/2014/main" id="{6C0E28DB-015F-1E4C-69CE-C588711E2FDF}"/>
                </a:ext>
              </a:extLst>
            </p:cNvPr>
            <p:cNvPicPr>
              <a:picLocks noChangeAspect="1"/>
            </p:cNvPicPr>
            <p:nvPr/>
          </p:nvPicPr>
          <p:blipFill>
            <a:blip r:embed="rId6"/>
            <a:stretch>
              <a:fillRect/>
            </a:stretch>
          </p:blipFill>
          <p:spPr>
            <a:xfrm>
              <a:off x="5014067" y="4385480"/>
              <a:ext cx="2188543" cy="2188543"/>
            </a:xfrm>
            <a:prstGeom prst="rect">
              <a:avLst/>
            </a:prstGeom>
          </p:spPr>
        </p:pic>
        <p:pic>
          <p:nvPicPr>
            <p:cNvPr id="25" name="Picture 24">
              <a:extLst>
                <a:ext uri="{FF2B5EF4-FFF2-40B4-BE49-F238E27FC236}">
                  <a16:creationId xmlns:a16="http://schemas.microsoft.com/office/drawing/2014/main" id="{56DF364E-E999-DBC1-732D-A1FEBEC89937}"/>
                </a:ext>
              </a:extLst>
            </p:cNvPr>
            <p:cNvPicPr>
              <a:picLocks noChangeAspect="1"/>
            </p:cNvPicPr>
            <p:nvPr/>
          </p:nvPicPr>
          <p:blipFill>
            <a:blip r:embed="rId7"/>
            <a:stretch>
              <a:fillRect/>
            </a:stretch>
          </p:blipFill>
          <p:spPr>
            <a:xfrm>
              <a:off x="715252" y="4113965"/>
              <a:ext cx="1649844" cy="1649844"/>
            </a:xfrm>
            <a:prstGeom prst="rect">
              <a:avLst/>
            </a:prstGeom>
          </p:spPr>
        </p:pic>
      </p:grpSp>
    </p:spTree>
    <p:extLst>
      <p:ext uri="{BB962C8B-B14F-4D97-AF65-F5344CB8AC3E}">
        <p14:creationId xmlns:p14="http://schemas.microsoft.com/office/powerpoint/2010/main" val="2681917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26355-3A71-19C9-4DFA-D20824B63D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E90404A-186B-CF20-39FB-B8DF4FA06957}"/>
              </a:ext>
            </a:extLst>
          </p:cNvPr>
          <p:cNvSpPr txBox="1"/>
          <p:nvPr/>
        </p:nvSpPr>
        <p:spPr>
          <a:xfrm>
            <a:off x="-9034483" y="304974"/>
            <a:ext cx="8756073" cy="641458"/>
          </a:xfrm>
          <a:prstGeom prst="rect">
            <a:avLst/>
          </a:prstGeom>
          <a:noFill/>
        </p:spPr>
        <p:txBody>
          <a:bodyPr wrap="square" rtlCol="0">
            <a:spAutoFit/>
          </a:bodyPr>
          <a:lstStyle/>
          <a:p>
            <a:pPr marL="0" marR="0">
              <a:lnSpc>
                <a:spcPct val="107000"/>
              </a:lnSpc>
              <a:spcBef>
                <a:spcPts val="200"/>
              </a:spcBef>
              <a:spcAft>
                <a:spcPts val="0"/>
              </a:spcAft>
            </a:pPr>
            <a:r>
              <a:rPr lang="en-US" sz="3600" b="1" kern="100" dirty="0">
                <a:solidFill>
                  <a:srgbClr val="161A37"/>
                </a:solidFill>
                <a:effectLst/>
                <a:latin typeface="Segoe UI Variable Display" pitchFamily="2" charset="0"/>
                <a:ea typeface="Times New Roman" panose="02020603050405020304" pitchFamily="18" charset="0"/>
                <a:cs typeface="Times New Roman" panose="02020603050405020304" pitchFamily="18" charset="0"/>
              </a:rPr>
              <a:t>How Does IoT Data Collection Work?</a:t>
            </a:r>
          </a:p>
        </p:txBody>
      </p:sp>
      <p:sp>
        <p:nvSpPr>
          <p:cNvPr id="4" name="TextBox 3">
            <a:extLst>
              <a:ext uri="{FF2B5EF4-FFF2-40B4-BE49-F238E27FC236}">
                <a16:creationId xmlns:a16="http://schemas.microsoft.com/office/drawing/2014/main" id="{9D756664-07CF-2B2C-8673-834842C091A1}"/>
              </a:ext>
            </a:extLst>
          </p:cNvPr>
          <p:cNvSpPr txBox="1"/>
          <p:nvPr/>
        </p:nvSpPr>
        <p:spPr>
          <a:xfrm>
            <a:off x="-12366173" y="1284546"/>
            <a:ext cx="10007023" cy="769441"/>
          </a:xfrm>
          <a:prstGeom prst="rect">
            <a:avLst/>
          </a:prstGeom>
          <a:noFill/>
        </p:spPr>
        <p:txBody>
          <a:bodyPr wrap="square" rtlCol="0">
            <a:spAutoFit/>
          </a:bodyPr>
          <a:lstStyle/>
          <a:p>
            <a:r>
              <a:rPr lang="en-US" sz="4400" i="1" u="sng" dirty="0">
                <a:effectLst/>
                <a:latin typeface="Calibri" panose="020F0502020204030204" pitchFamily="34" charset="0"/>
                <a:ea typeface="Calibri" panose="020F0502020204030204" pitchFamily="34" charset="0"/>
                <a:cs typeface="Times New Roman" panose="02020603050405020304" pitchFamily="18" charset="0"/>
              </a:rPr>
              <a:t>Principles for IoT Data Collection</a:t>
            </a:r>
            <a:endParaRPr lang="en-US" sz="4400" i="1" u="sng" dirty="0"/>
          </a:p>
        </p:txBody>
      </p:sp>
      <p:sp>
        <p:nvSpPr>
          <p:cNvPr id="5" name="TextBox 4">
            <a:extLst>
              <a:ext uri="{FF2B5EF4-FFF2-40B4-BE49-F238E27FC236}">
                <a16:creationId xmlns:a16="http://schemas.microsoft.com/office/drawing/2014/main" id="{F9E24CCA-D1E9-BEC3-1DEF-73932A8AFC9D}"/>
              </a:ext>
            </a:extLst>
          </p:cNvPr>
          <p:cNvSpPr txBox="1"/>
          <p:nvPr/>
        </p:nvSpPr>
        <p:spPr>
          <a:xfrm>
            <a:off x="-8244114" y="2516128"/>
            <a:ext cx="6850743" cy="2986202"/>
          </a:xfrm>
          <a:prstGeom prst="rect">
            <a:avLst/>
          </a:prstGeom>
          <a:noFill/>
        </p:spPr>
        <p:txBody>
          <a:bodyPr wrap="square" rtlCol="0">
            <a:spAutoFit/>
          </a:bodyPr>
          <a:lstStyle/>
          <a:p>
            <a:pPr marL="571500" marR="0" lvl="0" indent="-571500">
              <a:lnSpc>
                <a:spcPct val="107000"/>
              </a:lnSpc>
              <a:spcBef>
                <a:spcPts val="0"/>
              </a:spcBef>
              <a:spcAft>
                <a:spcPts val="800"/>
              </a:spcAft>
              <a:buSzPts val="1000"/>
              <a:buFont typeface="Wingdings" panose="05000000000000000000" pitchFamily="2" charset="2"/>
              <a:buChar char="Ø"/>
              <a:tabLst>
                <a:tab pos="457200" algn="l"/>
              </a:tabLst>
            </a:pPr>
            <a:r>
              <a:rPr lang="en-US" sz="4000" kern="100" dirty="0">
                <a:solidFill>
                  <a:srgbClr val="161A37"/>
                </a:solidFill>
                <a:effectLst/>
                <a:latin typeface="Segoe UI Variable Display" pitchFamily="2" charset="0"/>
                <a:ea typeface="Calibri" panose="020F0502020204030204" pitchFamily="34" charset="0"/>
                <a:cs typeface="Times New Roman" panose="02020603050405020304" pitchFamily="18" charset="0"/>
              </a:rPr>
              <a:t>Scalability </a:t>
            </a:r>
          </a:p>
          <a:p>
            <a:pPr marL="571500" marR="0" lvl="0" indent="-571500">
              <a:lnSpc>
                <a:spcPct val="107000"/>
              </a:lnSpc>
              <a:spcBef>
                <a:spcPts val="0"/>
              </a:spcBef>
              <a:spcAft>
                <a:spcPts val="800"/>
              </a:spcAft>
              <a:buSzPts val="1000"/>
              <a:buFont typeface="Wingdings" panose="05000000000000000000" pitchFamily="2" charset="2"/>
              <a:buChar char="Ø"/>
              <a:tabLst>
                <a:tab pos="457200" algn="l"/>
              </a:tabLst>
            </a:pPr>
            <a:r>
              <a:rPr lang="en-US" sz="4000" kern="100" dirty="0">
                <a:solidFill>
                  <a:srgbClr val="161A37"/>
                </a:solidFill>
                <a:effectLst/>
                <a:latin typeface="Segoe UI Variable Display" pitchFamily="2" charset="0"/>
                <a:ea typeface="Calibri" panose="020F0502020204030204" pitchFamily="34" charset="0"/>
                <a:cs typeface="Times New Roman" panose="02020603050405020304" pitchFamily="18" charset="0"/>
              </a:rPr>
              <a:t>Security</a:t>
            </a:r>
          </a:p>
          <a:p>
            <a:pPr marL="571500" marR="0" lvl="0" indent="-571500">
              <a:lnSpc>
                <a:spcPct val="107000"/>
              </a:lnSpc>
              <a:spcBef>
                <a:spcPts val="0"/>
              </a:spcBef>
              <a:spcAft>
                <a:spcPts val="800"/>
              </a:spcAft>
              <a:buSzPts val="1000"/>
              <a:buFont typeface="Wingdings" panose="05000000000000000000" pitchFamily="2" charset="2"/>
              <a:buChar char="Ø"/>
              <a:tabLst>
                <a:tab pos="457200" algn="l"/>
              </a:tabLst>
            </a:pPr>
            <a:r>
              <a:rPr lang="en-US" sz="4000" kern="100" dirty="0">
                <a:solidFill>
                  <a:srgbClr val="161A37"/>
                </a:solidFill>
                <a:effectLst/>
                <a:latin typeface="Segoe UI Variable Display" pitchFamily="2" charset="0"/>
                <a:ea typeface="Calibri" panose="020F0502020204030204" pitchFamily="34" charset="0"/>
                <a:cs typeface="Times New Roman" panose="02020603050405020304" pitchFamily="18" charset="0"/>
              </a:rPr>
              <a:t>Interoperability</a:t>
            </a:r>
          </a:p>
          <a:p>
            <a:pPr marL="571500" marR="0" lvl="0" indent="-571500">
              <a:lnSpc>
                <a:spcPct val="107000"/>
              </a:lnSpc>
              <a:spcBef>
                <a:spcPts val="0"/>
              </a:spcBef>
              <a:spcAft>
                <a:spcPts val="800"/>
              </a:spcAft>
              <a:buSzPts val="1000"/>
              <a:buFont typeface="Wingdings" panose="05000000000000000000" pitchFamily="2" charset="2"/>
              <a:buChar char="Ø"/>
              <a:tabLst>
                <a:tab pos="457200" algn="l"/>
              </a:tabLst>
            </a:pPr>
            <a:r>
              <a:rPr lang="en-US" sz="4000" kern="100" dirty="0">
                <a:solidFill>
                  <a:srgbClr val="161A37"/>
                </a:solidFill>
                <a:effectLst/>
                <a:latin typeface="Segoe UI Variable Display" pitchFamily="2" charset="0"/>
                <a:ea typeface="Calibri" panose="020F0502020204030204" pitchFamily="34" charset="0"/>
                <a:cs typeface="Times New Roman" panose="02020603050405020304" pitchFamily="18" charset="0"/>
              </a:rPr>
              <a:t>Flexibility</a:t>
            </a:r>
            <a:endParaRPr lang="en-US" sz="4000" dirty="0">
              <a:solidFill>
                <a:srgbClr val="161A37"/>
              </a:solidFill>
              <a:latin typeface="Segoe UI Variable Display" pitchFamily="2" charset="0"/>
            </a:endParaRPr>
          </a:p>
        </p:txBody>
      </p:sp>
      <p:grpSp>
        <p:nvGrpSpPr>
          <p:cNvPr id="24" name="Group 23">
            <a:extLst>
              <a:ext uri="{FF2B5EF4-FFF2-40B4-BE49-F238E27FC236}">
                <a16:creationId xmlns:a16="http://schemas.microsoft.com/office/drawing/2014/main" id="{F1B51F31-D657-9372-9FA5-7E2B6679907D}"/>
              </a:ext>
            </a:extLst>
          </p:cNvPr>
          <p:cNvGrpSpPr/>
          <p:nvPr/>
        </p:nvGrpSpPr>
        <p:grpSpPr>
          <a:xfrm>
            <a:off x="2516670" y="1186199"/>
            <a:ext cx="3250935" cy="5646057"/>
            <a:chOff x="-3756288" y="412338"/>
            <a:chExt cx="3250935" cy="5646057"/>
          </a:xfrm>
        </p:grpSpPr>
        <p:grpSp>
          <p:nvGrpSpPr>
            <p:cNvPr id="15" name="Group 14">
              <a:extLst>
                <a:ext uri="{FF2B5EF4-FFF2-40B4-BE49-F238E27FC236}">
                  <a16:creationId xmlns:a16="http://schemas.microsoft.com/office/drawing/2014/main" id="{73DE7468-8827-3484-7A3C-0BC29D394806}"/>
                </a:ext>
              </a:extLst>
            </p:cNvPr>
            <p:cNvGrpSpPr/>
            <p:nvPr/>
          </p:nvGrpSpPr>
          <p:grpSpPr>
            <a:xfrm>
              <a:off x="-3756288" y="412338"/>
              <a:ext cx="3250935" cy="5646057"/>
              <a:chOff x="-3756288" y="412338"/>
              <a:chExt cx="3250935" cy="5646057"/>
            </a:xfrm>
          </p:grpSpPr>
          <p:sp>
            <p:nvSpPr>
              <p:cNvPr id="9" name="Rectangle: Rounded Corners 8">
                <a:extLst>
                  <a:ext uri="{FF2B5EF4-FFF2-40B4-BE49-F238E27FC236}">
                    <a16:creationId xmlns:a16="http://schemas.microsoft.com/office/drawing/2014/main" id="{54991C24-86A4-730C-C99A-0C16DF1967E0}"/>
                  </a:ext>
                </a:extLst>
              </p:cNvPr>
              <p:cNvSpPr/>
              <p:nvPr/>
            </p:nvSpPr>
            <p:spPr>
              <a:xfrm>
                <a:off x="-3756288" y="412338"/>
                <a:ext cx="3250935" cy="5646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57E0C63-F46D-6BF6-B01E-1AFDBB79C83A}"/>
                  </a:ext>
                </a:extLst>
              </p:cNvPr>
              <p:cNvSpPr txBox="1"/>
              <p:nvPr/>
            </p:nvSpPr>
            <p:spPr>
              <a:xfrm>
                <a:off x="-1495828" y="640293"/>
                <a:ext cx="774657" cy="1200329"/>
              </a:xfrm>
              <a:prstGeom prst="rect">
                <a:avLst/>
              </a:prstGeom>
              <a:noFill/>
            </p:spPr>
            <p:txBody>
              <a:bodyPr wrap="square" rtlCol="0">
                <a:spAutoFit/>
              </a:bodyPr>
              <a:lstStyle/>
              <a:p>
                <a:r>
                  <a:rPr lang="en-US" sz="7200" dirty="0">
                    <a:solidFill>
                      <a:schemeClr val="bg1"/>
                    </a:solidFill>
                  </a:rPr>
                  <a:t>1</a:t>
                </a:r>
              </a:p>
            </p:txBody>
          </p:sp>
        </p:grpSp>
        <p:sp>
          <p:nvSpPr>
            <p:cNvPr id="16" name="TextBox 15">
              <a:extLst>
                <a:ext uri="{FF2B5EF4-FFF2-40B4-BE49-F238E27FC236}">
                  <a16:creationId xmlns:a16="http://schemas.microsoft.com/office/drawing/2014/main" id="{EC59CB7C-F66E-0093-E37F-4075AD8BF707}"/>
                </a:ext>
              </a:extLst>
            </p:cNvPr>
            <p:cNvSpPr txBox="1"/>
            <p:nvPr/>
          </p:nvSpPr>
          <p:spPr>
            <a:xfrm>
              <a:off x="-3570933" y="2325915"/>
              <a:ext cx="2872356" cy="1754326"/>
            </a:xfrm>
            <a:prstGeom prst="rect">
              <a:avLst/>
            </a:prstGeom>
            <a:noFill/>
          </p:spPr>
          <p:txBody>
            <a:bodyPr wrap="square" rtlCol="0">
              <a:spAutoFit/>
            </a:bodyPr>
            <a:lstStyle/>
            <a:p>
              <a:r>
                <a:rPr lang="en-US" sz="5400" dirty="0">
                  <a:solidFill>
                    <a:schemeClr val="bg1"/>
                  </a:solidFill>
                </a:rPr>
                <a:t>Firmware Level</a:t>
              </a:r>
            </a:p>
          </p:txBody>
        </p:sp>
      </p:grpSp>
      <p:grpSp>
        <p:nvGrpSpPr>
          <p:cNvPr id="23" name="Group 22">
            <a:extLst>
              <a:ext uri="{FF2B5EF4-FFF2-40B4-BE49-F238E27FC236}">
                <a16:creationId xmlns:a16="http://schemas.microsoft.com/office/drawing/2014/main" id="{17B15E80-C001-9DDC-14F1-2359445EE779}"/>
              </a:ext>
            </a:extLst>
          </p:cNvPr>
          <p:cNvGrpSpPr/>
          <p:nvPr/>
        </p:nvGrpSpPr>
        <p:grpSpPr>
          <a:xfrm>
            <a:off x="6424396" y="1186200"/>
            <a:ext cx="3250935" cy="5646057"/>
            <a:chOff x="12889646" y="602551"/>
            <a:chExt cx="3250935" cy="5646057"/>
          </a:xfrm>
        </p:grpSpPr>
        <p:grpSp>
          <p:nvGrpSpPr>
            <p:cNvPr id="17" name="Group 16">
              <a:extLst>
                <a:ext uri="{FF2B5EF4-FFF2-40B4-BE49-F238E27FC236}">
                  <a16:creationId xmlns:a16="http://schemas.microsoft.com/office/drawing/2014/main" id="{84C8E7DD-D53D-A4E7-1FF6-4FBEE0649AB8}"/>
                </a:ext>
              </a:extLst>
            </p:cNvPr>
            <p:cNvGrpSpPr/>
            <p:nvPr/>
          </p:nvGrpSpPr>
          <p:grpSpPr>
            <a:xfrm>
              <a:off x="12889646" y="602551"/>
              <a:ext cx="3250935" cy="5646057"/>
              <a:chOff x="-3756288" y="412338"/>
              <a:chExt cx="3250935" cy="5646057"/>
            </a:xfrm>
          </p:grpSpPr>
          <p:sp>
            <p:nvSpPr>
              <p:cNvPr id="20" name="Rectangle: Rounded Corners 19">
                <a:extLst>
                  <a:ext uri="{FF2B5EF4-FFF2-40B4-BE49-F238E27FC236}">
                    <a16:creationId xmlns:a16="http://schemas.microsoft.com/office/drawing/2014/main" id="{924694FD-474E-CF93-E621-30E3791BDB6E}"/>
                  </a:ext>
                </a:extLst>
              </p:cNvPr>
              <p:cNvSpPr/>
              <p:nvPr/>
            </p:nvSpPr>
            <p:spPr>
              <a:xfrm>
                <a:off x="-3756288" y="412338"/>
                <a:ext cx="3250935" cy="564605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E014353A-5310-E3D9-AABA-AA9DE8A0D940}"/>
                  </a:ext>
                </a:extLst>
              </p:cNvPr>
              <p:cNvSpPr txBox="1"/>
              <p:nvPr/>
            </p:nvSpPr>
            <p:spPr>
              <a:xfrm>
                <a:off x="-1495828" y="640293"/>
                <a:ext cx="774657" cy="1200329"/>
              </a:xfrm>
              <a:prstGeom prst="rect">
                <a:avLst/>
              </a:prstGeom>
              <a:noFill/>
            </p:spPr>
            <p:txBody>
              <a:bodyPr wrap="square" rtlCol="0">
                <a:spAutoFit/>
              </a:bodyPr>
              <a:lstStyle/>
              <a:p>
                <a:r>
                  <a:rPr lang="en-US" sz="7200" dirty="0">
                    <a:solidFill>
                      <a:schemeClr val="bg1"/>
                    </a:solidFill>
                  </a:rPr>
                  <a:t>2</a:t>
                </a:r>
              </a:p>
            </p:txBody>
          </p:sp>
        </p:grpSp>
        <p:sp>
          <p:nvSpPr>
            <p:cNvPr id="22" name="TextBox 21">
              <a:extLst>
                <a:ext uri="{FF2B5EF4-FFF2-40B4-BE49-F238E27FC236}">
                  <a16:creationId xmlns:a16="http://schemas.microsoft.com/office/drawing/2014/main" id="{99612851-A55B-C40F-F762-7ADED070318C}"/>
                </a:ext>
              </a:extLst>
            </p:cNvPr>
            <p:cNvSpPr txBox="1"/>
            <p:nvPr/>
          </p:nvSpPr>
          <p:spPr>
            <a:xfrm>
              <a:off x="13075001" y="2516128"/>
              <a:ext cx="2872356" cy="2585323"/>
            </a:xfrm>
            <a:prstGeom prst="rect">
              <a:avLst/>
            </a:prstGeom>
            <a:noFill/>
          </p:spPr>
          <p:txBody>
            <a:bodyPr wrap="square" rtlCol="0">
              <a:spAutoFit/>
            </a:bodyPr>
            <a:lstStyle/>
            <a:p>
              <a:r>
                <a:rPr lang="en-US" sz="5400" dirty="0">
                  <a:solidFill>
                    <a:schemeClr val="bg1"/>
                  </a:solidFill>
                </a:rPr>
                <a:t>Server Side</a:t>
              </a:r>
            </a:p>
            <a:p>
              <a:r>
                <a:rPr lang="en-US" sz="5400" dirty="0">
                  <a:solidFill>
                    <a:schemeClr val="bg1"/>
                  </a:solidFill>
                </a:rPr>
                <a:t>Level</a:t>
              </a:r>
            </a:p>
          </p:txBody>
        </p:sp>
      </p:grpSp>
      <p:sp>
        <p:nvSpPr>
          <p:cNvPr id="26" name="TextBox 25">
            <a:extLst>
              <a:ext uri="{FF2B5EF4-FFF2-40B4-BE49-F238E27FC236}">
                <a16:creationId xmlns:a16="http://schemas.microsoft.com/office/drawing/2014/main" id="{6AD730E2-F9C1-962F-1F98-440A5558A513}"/>
              </a:ext>
            </a:extLst>
          </p:cNvPr>
          <p:cNvSpPr txBox="1"/>
          <p:nvPr/>
        </p:nvSpPr>
        <p:spPr>
          <a:xfrm>
            <a:off x="1967499" y="319662"/>
            <a:ext cx="7736114" cy="707886"/>
          </a:xfrm>
          <a:prstGeom prst="rect">
            <a:avLst/>
          </a:prstGeom>
          <a:noFill/>
        </p:spPr>
        <p:txBody>
          <a:bodyPr wrap="square" rtlCol="0">
            <a:spAutoFit/>
          </a:bodyPr>
          <a:lstStyle/>
          <a:p>
            <a:r>
              <a:rPr lang="en-US" sz="4000" b="1" kern="100" dirty="0">
                <a:solidFill>
                  <a:srgbClr val="161A37"/>
                </a:solidFill>
                <a:effectLst/>
                <a:latin typeface="Segoe UI Variable Display" pitchFamily="2" charset="0"/>
                <a:ea typeface="Times New Roman" panose="02020603050405020304" pitchFamily="18" charset="0"/>
                <a:cs typeface="Times New Roman" panose="02020603050405020304" pitchFamily="18" charset="0"/>
              </a:rPr>
              <a:t>IoT Data Collection Categories</a:t>
            </a:r>
          </a:p>
        </p:txBody>
      </p:sp>
    </p:spTree>
    <p:extLst>
      <p:ext uri="{BB962C8B-B14F-4D97-AF65-F5344CB8AC3E}">
        <p14:creationId xmlns:p14="http://schemas.microsoft.com/office/powerpoint/2010/main" val="429113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F6F9F-449D-1C59-FA2E-797286C894F9}"/>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48CD704B-093D-082B-7FC9-A540FD765AEC}"/>
              </a:ext>
            </a:extLst>
          </p:cNvPr>
          <p:cNvGrpSpPr/>
          <p:nvPr/>
        </p:nvGrpSpPr>
        <p:grpSpPr>
          <a:xfrm>
            <a:off x="0" y="130629"/>
            <a:ext cx="11282558" cy="6727371"/>
            <a:chOff x="-3756288" y="412338"/>
            <a:chExt cx="3316387" cy="5646057"/>
          </a:xfrm>
        </p:grpSpPr>
        <p:grpSp>
          <p:nvGrpSpPr>
            <p:cNvPr id="15" name="Group 14">
              <a:extLst>
                <a:ext uri="{FF2B5EF4-FFF2-40B4-BE49-F238E27FC236}">
                  <a16:creationId xmlns:a16="http://schemas.microsoft.com/office/drawing/2014/main" id="{2024BF4F-EDA1-8D0E-7008-7FF0E774742A}"/>
                </a:ext>
              </a:extLst>
            </p:cNvPr>
            <p:cNvGrpSpPr/>
            <p:nvPr/>
          </p:nvGrpSpPr>
          <p:grpSpPr>
            <a:xfrm>
              <a:off x="-3756288" y="412338"/>
              <a:ext cx="3316387" cy="5646057"/>
              <a:chOff x="-3756288" y="412338"/>
              <a:chExt cx="3316387" cy="5646057"/>
            </a:xfrm>
          </p:grpSpPr>
          <p:sp>
            <p:nvSpPr>
              <p:cNvPr id="9" name="Rectangle: Rounded Corners 8">
                <a:extLst>
                  <a:ext uri="{FF2B5EF4-FFF2-40B4-BE49-F238E27FC236}">
                    <a16:creationId xmlns:a16="http://schemas.microsoft.com/office/drawing/2014/main" id="{D34F06E4-2130-5DE9-BB58-5F50B416900C}"/>
                  </a:ext>
                </a:extLst>
              </p:cNvPr>
              <p:cNvSpPr/>
              <p:nvPr/>
            </p:nvSpPr>
            <p:spPr>
              <a:xfrm>
                <a:off x="-3756288" y="412338"/>
                <a:ext cx="3250935" cy="5646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17F3DA6-182B-E61F-482A-1D1C65305FC9}"/>
                  </a:ext>
                </a:extLst>
              </p:cNvPr>
              <p:cNvSpPr txBox="1"/>
              <p:nvPr/>
            </p:nvSpPr>
            <p:spPr>
              <a:xfrm>
                <a:off x="-703911" y="611919"/>
                <a:ext cx="264010" cy="1007396"/>
              </a:xfrm>
              <a:prstGeom prst="rect">
                <a:avLst/>
              </a:prstGeom>
              <a:noFill/>
            </p:spPr>
            <p:txBody>
              <a:bodyPr wrap="square" rtlCol="0">
                <a:spAutoFit/>
              </a:bodyPr>
              <a:lstStyle/>
              <a:p>
                <a:r>
                  <a:rPr lang="en-US" sz="7200" dirty="0">
                    <a:solidFill>
                      <a:schemeClr val="bg1"/>
                    </a:solidFill>
                  </a:rPr>
                  <a:t>1</a:t>
                </a:r>
              </a:p>
            </p:txBody>
          </p:sp>
        </p:grpSp>
        <p:sp>
          <p:nvSpPr>
            <p:cNvPr id="16" name="TextBox 15">
              <a:extLst>
                <a:ext uri="{FF2B5EF4-FFF2-40B4-BE49-F238E27FC236}">
                  <a16:creationId xmlns:a16="http://schemas.microsoft.com/office/drawing/2014/main" id="{F8D0F8F5-71A1-DB41-3732-806BFD1F9843}"/>
                </a:ext>
              </a:extLst>
            </p:cNvPr>
            <p:cNvSpPr txBox="1"/>
            <p:nvPr/>
          </p:nvSpPr>
          <p:spPr>
            <a:xfrm>
              <a:off x="-3612837" y="640292"/>
              <a:ext cx="1299324" cy="774920"/>
            </a:xfrm>
            <a:prstGeom prst="rect">
              <a:avLst/>
            </a:prstGeom>
            <a:noFill/>
          </p:spPr>
          <p:txBody>
            <a:bodyPr wrap="square" rtlCol="0">
              <a:spAutoFit/>
            </a:bodyPr>
            <a:lstStyle/>
            <a:p>
              <a:r>
                <a:rPr lang="en-US" sz="5400" dirty="0">
                  <a:solidFill>
                    <a:schemeClr val="bg1"/>
                  </a:solidFill>
                </a:rPr>
                <a:t>Firmware Level</a:t>
              </a:r>
            </a:p>
          </p:txBody>
        </p:sp>
      </p:grpSp>
      <p:grpSp>
        <p:nvGrpSpPr>
          <p:cNvPr id="23" name="Group 22">
            <a:extLst>
              <a:ext uri="{FF2B5EF4-FFF2-40B4-BE49-F238E27FC236}">
                <a16:creationId xmlns:a16="http://schemas.microsoft.com/office/drawing/2014/main" id="{1E8ABDE0-A191-B2DA-C0DA-2DB0B957631A}"/>
              </a:ext>
            </a:extLst>
          </p:cNvPr>
          <p:cNvGrpSpPr/>
          <p:nvPr/>
        </p:nvGrpSpPr>
        <p:grpSpPr>
          <a:xfrm>
            <a:off x="11165735" y="188886"/>
            <a:ext cx="12161520" cy="6675120"/>
            <a:chOff x="12889645" y="602550"/>
            <a:chExt cx="9257728" cy="5478265"/>
          </a:xfrm>
        </p:grpSpPr>
        <p:grpSp>
          <p:nvGrpSpPr>
            <p:cNvPr id="17" name="Group 16">
              <a:extLst>
                <a:ext uri="{FF2B5EF4-FFF2-40B4-BE49-F238E27FC236}">
                  <a16:creationId xmlns:a16="http://schemas.microsoft.com/office/drawing/2014/main" id="{68D97DA5-5996-C823-E011-E1155C8DCD4F}"/>
                </a:ext>
              </a:extLst>
            </p:cNvPr>
            <p:cNvGrpSpPr/>
            <p:nvPr/>
          </p:nvGrpSpPr>
          <p:grpSpPr>
            <a:xfrm>
              <a:off x="12889645" y="602550"/>
              <a:ext cx="9257728" cy="5478265"/>
              <a:chOff x="-3756289" y="412337"/>
              <a:chExt cx="9257728" cy="5478265"/>
            </a:xfrm>
          </p:grpSpPr>
          <p:sp>
            <p:nvSpPr>
              <p:cNvPr id="20" name="Rectangle: Rounded Corners 19">
                <a:extLst>
                  <a:ext uri="{FF2B5EF4-FFF2-40B4-BE49-F238E27FC236}">
                    <a16:creationId xmlns:a16="http://schemas.microsoft.com/office/drawing/2014/main" id="{3742BDC8-4307-5D8A-F884-0A3A1D4D0B48}"/>
                  </a:ext>
                </a:extLst>
              </p:cNvPr>
              <p:cNvSpPr/>
              <p:nvPr/>
            </p:nvSpPr>
            <p:spPr>
              <a:xfrm>
                <a:off x="-3756289" y="412337"/>
                <a:ext cx="9257728" cy="547826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7844B760-876D-8115-9320-ECB0CDB00282}"/>
                  </a:ext>
                </a:extLst>
              </p:cNvPr>
              <p:cNvSpPr txBox="1"/>
              <p:nvPr/>
            </p:nvSpPr>
            <p:spPr>
              <a:xfrm>
                <a:off x="-3578432" y="587437"/>
                <a:ext cx="774657" cy="1200329"/>
              </a:xfrm>
              <a:prstGeom prst="rect">
                <a:avLst/>
              </a:prstGeom>
              <a:noFill/>
            </p:spPr>
            <p:txBody>
              <a:bodyPr wrap="square" rtlCol="0">
                <a:spAutoFit/>
              </a:bodyPr>
              <a:lstStyle/>
              <a:p>
                <a:r>
                  <a:rPr lang="en-US" sz="7200" dirty="0">
                    <a:solidFill>
                      <a:schemeClr val="bg1"/>
                    </a:solidFill>
                  </a:rPr>
                  <a:t>2</a:t>
                </a:r>
              </a:p>
            </p:txBody>
          </p:sp>
        </p:grpSp>
        <p:sp>
          <p:nvSpPr>
            <p:cNvPr id="22" name="TextBox 21">
              <a:extLst>
                <a:ext uri="{FF2B5EF4-FFF2-40B4-BE49-F238E27FC236}">
                  <a16:creationId xmlns:a16="http://schemas.microsoft.com/office/drawing/2014/main" id="{C76D09AE-B30D-EFBB-2241-1E9A1F5EB45C}"/>
                </a:ext>
              </a:extLst>
            </p:cNvPr>
            <p:cNvSpPr txBox="1"/>
            <p:nvPr/>
          </p:nvSpPr>
          <p:spPr>
            <a:xfrm>
              <a:off x="15249181" y="2587599"/>
              <a:ext cx="3758776" cy="2585323"/>
            </a:xfrm>
            <a:prstGeom prst="rect">
              <a:avLst/>
            </a:prstGeom>
            <a:noFill/>
          </p:spPr>
          <p:txBody>
            <a:bodyPr wrap="square" rtlCol="0">
              <a:spAutoFit/>
            </a:bodyPr>
            <a:lstStyle/>
            <a:p>
              <a:r>
                <a:rPr lang="en-US" sz="5400" dirty="0">
                  <a:solidFill>
                    <a:schemeClr val="bg1"/>
                  </a:solidFill>
                </a:rPr>
                <a:t>Server Side</a:t>
              </a:r>
            </a:p>
            <a:p>
              <a:r>
                <a:rPr lang="en-US" sz="5400" dirty="0">
                  <a:solidFill>
                    <a:schemeClr val="bg1"/>
                  </a:solidFill>
                </a:rPr>
                <a:t>Level</a:t>
              </a:r>
            </a:p>
          </p:txBody>
        </p:sp>
      </p:grpSp>
      <p:sp>
        <p:nvSpPr>
          <p:cNvPr id="3" name="TextBox 2">
            <a:extLst>
              <a:ext uri="{FF2B5EF4-FFF2-40B4-BE49-F238E27FC236}">
                <a16:creationId xmlns:a16="http://schemas.microsoft.com/office/drawing/2014/main" id="{7359C671-D53E-B762-2D2B-F71199E17CCD}"/>
              </a:ext>
            </a:extLst>
          </p:cNvPr>
          <p:cNvSpPr txBox="1"/>
          <p:nvPr/>
        </p:nvSpPr>
        <p:spPr>
          <a:xfrm>
            <a:off x="488029" y="1568762"/>
            <a:ext cx="9802600" cy="5308505"/>
          </a:xfrm>
          <a:prstGeom prst="rect">
            <a:avLst/>
          </a:prstGeom>
          <a:noFill/>
        </p:spPr>
        <p:txBody>
          <a:bodyPr wrap="square" rtlCol="0">
            <a:spAutoFit/>
          </a:bodyPr>
          <a:lstStyle/>
          <a:p>
            <a:pPr marL="0" marR="0">
              <a:lnSpc>
                <a:spcPct val="107000"/>
              </a:lnSpc>
              <a:spcBef>
                <a:spcPts val="0"/>
              </a:spcBef>
              <a:spcAft>
                <a:spcPts val="800"/>
              </a:spcAf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Storage on a Local or Cloud Server</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 this approach, IoT devices are designed to transmit data to a server as soon as it's collected. This real-time transmission requires a stable internet connection and low latency to ensure timely delivery of data. The advantages of this method include:</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Real-Time Insights</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Scalability</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Accessibility</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However, there are challenges associated with this approach:</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Dependency on Connectivity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Security Concerns</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Costs</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chemeClr val="bg1"/>
              </a:solidFill>
            </a:endParaRPr>
          </a:p>
        </p:txBody>
      </p:sp>
    </p:spTree>
    <p:extLst>
      <p:ext uri="{BB962C8B-B14F-4D97-AF65-F5344CB8AC3E}">
        <p14:creationId xmlns:p14="http://schemas.microsoft.com/office/powerpoint/2010/main" val="261754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05FE0-E25A-3583-3CA8-C151664C2F43}"/>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A15C7BC5-803D-C8C5-3A92-03DDCDF91E9F}"/>
              </a:ext>
            </a:extLst>
          </p:cNvPr>
          <p:cNvGrpSpPr/>
          <p:nvPr/>
        </p:nvGrpSpPr>
        <p:grpSpPr>
          <a:xfrm>
            <a:off x="0" y="130629"/>
            <a:ext cx="11282558" cy="6727371"/>
            <a:chOff x="-3756288" y="412338"/>
            <a:chExt cx="3316387" cy="5646057"/>
          </a:xfrm>
        </p:grpSpPr>
        <p:grpSp>
          <p:nvGrpSpPr>
            <p:cNvPr id="15" name="Group 14">
              <a:extLst>
                <a:ext uri="{FF2B5EF4-FFF2-40B4-BE49-F238E27FC236}">
                  <a16:creationId xmlns:a16="http://schemas.microsoft.com/office/drawing/2014/main" id="{FC0673A1-9FC8-EB8B-8C0B-4EC551D92F89}"/>
                </a:ext>
              </a:extLst>
            </p:cNvPr>
            <p:cNvGrpSpPr/>
            <p:nvPr/>
          </p:nvGrpSpPr>
          <p:grpSpPr>
            <a:xfrm>
              <a:off x="-3756288" y="412338"/>
              <a:ext cx="3316387" cy="5646057"/>
              <a:chOff x="-3756288" y="412338"/>
              <a:chExt cx="3316387" cy="5646057"/>
            </a:xfrm>
          </p:grpSpPr>
          <p:sp>
            <p:nvSpPr>
              <p:cNvPr id="9" name="Rectangle: Rounded Corners 8">
                <a:extLst>
                  <a:ext uri="{FF2B5EF4-FFF2-40B4-BE49-F238E27FC236}">
                    <a16:creationId xmlns:a16="http://schemas.microsoft.com/office/drawing/2014/main" id="{1C159545-3423-A839-3B95-85047F936BB5}"/>
                  </a:ext>
                </a:extLst>
              </p:cNvPr>
              <p:cNvSpPr/>
              <p:nvPr/>
            </p:nvSpPr>
            <p:spPr>
              <a:xfrm>
                <a:off x="-3756288" y="412338"/>
                <a:ext cx="3250935" cy="5646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FE79249-8AE0-756F-C0CA-3FF23B79971A}"/>
                  </a:ext>
                </a:extLst>
              </p:cNvPr>
              <p:cNvSpPr txBox="1"/>
              <p:nvPr/>
            </p:nvSpPr>
            <p:spPr>
              <a:xfrm>
                <a:off x="-703911" y="611919"/>
                <a:ext cx="264010" cy="1007396"/>
              </a:xfrm>
              <a:prstGeom prst="rect">
                <a:avLst/>
              </a:prstGeom>
              <a:noFill/>
            </p:spPr>
            <p:txBody>
              <a:bodyPr wrap="square" rtlCol="0">
                <a:spAutoFit/>
              </a:bodyPr>
              <a:lstStyle/>
              <a:p>
                <a:r>
                  <a:rPr lang="en-US" sz="7200" dirty="0">
                    <a:solidFill>
                      <a:schemeClr val="bg1"/>
                    </a:solidFill>
                  </a:rPr>
                  <a:t>1</a:t>
                </a:r>
              </a:p>
            </p:txBody>
          </p:sp>
        </p:grpSp>
        <p:sp>
          <p:nvSpPr>
            <p:cNvPr id="16" name="TextBox 15">
              <a:extLst>
                <a:ext uri="{FF2B5EF4-FFF2-40B4-BE49-F238E27FC236}">
                  <a16:creationId xmlns:a16="http://schemas.microsoft.com/office/drawing/2014/main" id="{943DE9DE-1DB7-265B-4AAC-EA9A95BE0DCC}"/>
                </a:ext>
              </a:extLst>
            </p:cNvPr>
            <p:cNvSpPr txBox="1"/>
            <p:nvPr/>
          </p:nvSpPr>
          <p:spPr>
            <a:xfrm>
              <a:off x="-3612837" y="640292"/>
              <a:ext cx="1299324" cy="774920"/>
            </a:xfrm>
            <a:prstGeom prst="rect">
              <a:avLst/>
            </a:prstGeom>
            <a:noFill/>
          </p:spPr>
          <p:txBody>
            <a:bodyPr wrap="square" rtlCol="0">
              <a:spAutoFit/>
            </a:bodyPr>
            <a:lstStyle/>
            <a:p>
              <a:r>
                <a:rPr lang="en-US" sz="5400" dirty="0">
                  <a:solidFill>
                    <a:schemeClr val="bg1"/>
                  </a:solidFill>
                </a:rPr>
                <a:t>Firmware Level</a:t>
              </a:r>
            </a:p>
          </p:txBody>
        </p:sp>
      </p:grpSp>
      <p:grpSp>
        <p:nvGrpSpPr>
          <p:cNvPr id="23" name="Group 22">
            <a:extLst>
              <a:ext uri="{FF2B5EF4-FFF2-40B4-BE49-F238E27FC236}">
                <a16:creationId xmlns:a16="http://schemas.microsoft.com/office/drawing/2014/main" id="{19DAD32F-E13D-5E0B-C30C-DF067F1F4717}"/>
              </a:ext>
            </a:extLst>
          </p:cNvPr>
          <p:cNvGrpSpPr/>
          <p:nvPr/>
        </p:nvGrpSpPr>
        <p:grpSpPr>
          <a:xfrm>
            <a:off x="11165735" y="188886"/>
            <a:ext cx="12161520" cy="6675120"/>
            <a:chOff x="12889645" y="602550"/>
            <a:chExt cx="9257728" cy="5478265"/>
          </a:xfrm>
        </p:grpSpPr>
        <p:grpSp>
          <p:nvGrpSpPr>
            <p:cNvPr id="17" name="Group 16">
              <a:extLst>
                <a:ext uri="{FF2B5EF4-FFF2-40B4-BE49-F238E27FC236}">
                  <a16:creationId xmlns:a16="http://schemas.microsoft.com/office/drawing/2014/main" id="{A9C370C0-1FF5-D428-1D8E-2EE4A8AFE0C0}"/>
                </a:ext>
              </a:extLst>
            </p:cNvPr>
            <p:cNvGrpSpPr/>
            <p:nvPr/>
          </p:nvGrpSpPr>
          <p:grpSpPr>
            <a:xfrm>
              <a:off x="12889645" y="602550"/>
              <a:ext cx="9257728" cy="5478265"/>
              <a:chOff x="-3756289" y="412337"/>
              <a:chExt cx="9257728" cy="5478265"/>
            </a:xfrm>
          </p:grpSpPr>
          <p:sp>
            <p:nvSpPr>
              <p:cNvPr id="20" name="Rectangle: Rounded Corners 19">
                <a:extLst>
                  <a:ext uri="{FF2B5EF4-FFF2-40B4-BE49-F238E27FC236}">
                    <a16:creationId xmlns:a16="http://schemas.microsoft.com/office/drawing/2014/main" id="{B1FECF82-39FC-55AD-E06F-AD2988D6A1ED}"/>
                  </a:ext>
                </a:extLst>
              </p:cNvPr>
              <p:cNvSpPr/>
              <p:nvPr/>
            </p:nvSpPr>
            <p:spPr>
              <a:xfrm>
                <a:off x="-3756289" y="412337"/>
                <a:ext cx="9257728" cy="547826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BA8E154C-2ACF-CB8D-E351-72A2A37E22B2}"/>
                  </a:ext>
                </a:extLst>
              </p:cNvPr>
              <p:cNvSpPr txBox="1"/>
              <p:nvPr/>
            </p:nvSpPr>
            <p:spPr>
              <a:xfrm>
                <a:off x="-3578432" y="587437"/>
                <a:ext cx="774657" cy="1200329"/>
              </a:xfrm>
              <a:prstGeom prst="rect">
                <a:avLst/>
              </a:prstGeom>
              <a:noFill/>
            </p:spPr>
            <p:txBody>
              <a:bodyPr wrap="square" rtlCol="0">
                <a:spAutoFit/>
              </a:bodyPr>
              <a:lstStyle/>
              <a:p>
                <a:r>
                  <a:rPr lang="en-US" sz="7200" dirty="0">
                    <a:solidFill>
                      <a:schemeClr val="bg1"/>
                    </a:solidFill>
                  </a:rPr>
                  <a:t>2</a:t>
                </a:r>
              </a:p>
            </p:txBody>
          </p:sp>
        </p:grpSp>
        <p:sp>
          <p:nvSpPr>
            <p:cNvPr id="22" name="TextBox 21">
              <a:extLst>
                <a:ext uri="{FF2B5EF4-FFF2-40B4-BE49-F238E27FC236}">
                  <a16:creationId xmlns:a16="http://schemas.microsoft.com/office/drawing/2014/main" id="{4892DF12-85D8-0974-29A8-3F274842575A}"/>
                </a:ext>
              </a:extLst>
            </p:cNvPr>
            <p:cNvSpPr txBox="1"/>
            <p:nvPr/>
          </p:nvSpPr>
          <p:spPr>
            <a:xfrm>
              <a:off x="15249181" y="2587599"/>
              <a:ext cx="3758776" cy="2585323"/>
            </a:xfrm>
            <a:prstGeom prst="rect">
              <a:avLst/>
            </a:prstGeom>
            <a:noFill/>
          </p:spPr>
          <p:txBody>
            <a:bodyPr wrap="square" rtlCol="0">
              <a:spAutoFit/>
            </a:bodyPr>
            <a:lstStyle/>
            <a:p>
              <a:r>
                <a:rPr lang="en-US" sz="5400" dirty="0">
                  <a:solidFill>
                    <a:schemeClr val="bg1"/>
                  </a:solidFill>
                </a:rPr>
                <a:t>Server Side</a:t>
              </a:r>
            </a:p>
            <a:p>
              <a:r>
                <a:rPr lang="en-US" sz="5400" dirty="0">
                  <a:solidFill>
                    <a:schemeClr val="bg1"/>
                  </a:solidFill>
                </a:rPr>
                <a:t>Level</a:t>
              </a:r>
            </a:p>
          </p:txBody>
        </p:sp>
      </p:grpSp>
      <p:sp>
        <p:nvSpPr>
          <p:cNvPr id="3" name="TextBox 2">
            <a:extLst>
              <a:ext uri="{FF2B5EF4-FFF2-40B4-BE49-F238E27FC236}">
                <a16:creationId xmlns:a16="http://schemas.microsoft.com/office/drawing/2014/main" id="{8D8F6526-1247-FCD7-C199-BEA9AD8E002A}"/>
              </a:ext>
            </a:extLst>
          </p:cNvPr>
          <p:cNvSpPr txBox="1"/>
          <p:nvPr/>
        </p:nvSpPr>
        <p:spPr>
          <a:xfrm>
            <a:off x="488029" y="1429269"/>
            <a:ext cx="9802600" cy="5701561"/>
          </a:xfrm>
          <a:prstGeom prst="rect">
            <a:avLst/>
          </a:prstGeom>
          <a:noFill/>
        </p:spPr>
        <p:txBody>
          <a:bodyPr wrap="square" rtlCol="0">
            <a:spAutoFit/>
          </a:bodyPr>
          <a:lstStyle/>
          <a:p>
            <a:pPr marL="0" marR="0">
              <a:lnSpc>
                <a:spcPct val="107000"/>
              </a:lnSpc>
              <a:spcBef>
                <a:spcPts val="0"/>
              </a:spcBef>
              <a:spcAft>
                <a:spcPts val="800"/>
              </a:spcAf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Storage on the IoT Device’s Internal Memory</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Alternatively, IoT devices can store collected data locally in their internal memory or storage. This offline data storage approach enables devices to operate autonomously and store data even when there's no immediate connection to a server. The benefits of this method include:</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Resilience to Connectivity Issues</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Reduced Dependency on Real-Time Transmission</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Lower Bandwidth Usage</a:t>
            </a:r>
            <a:endParaRPr lang="en-US" sz="22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However, there are challenges to consider:</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Limited Storage Capacity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Latency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Integrity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solidFill>
                <a:schemeClr val="bg1"/>
              </a:solidFill>
            </a:endParaRPr>
          </a:p>
        </p:txBody>
      </p:sp>
    </p:spTree>
    <p:extLst>
      <p:ext uri="{BB962C8B-B14F-4D97-AF65-F5344CB8AC3E}">
        <p14:creationId xmlns:p14="http://schemas.microsoft.com/office/powerpoint/2010/main" val="365681262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66FC3-8535-EE5D-B9B2-3155A4B6925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A1CE416-9256-0BE4-7372-9A1594257E90}"/>
              </a:ext>
            </a:extLst>
          </p:cNvPr>
          <p:cNvGrpSpPr/>
          <p:nvPr/>
        </p:nvGrpSpPr>
        <p:grpSpPr>
          <a:xfrm>
            <a:off x="0" y="130629"/>
            <a:ext cx="11282558" cy="7000201"/>
            <a:chOff x="0" y="130629"/>
            <a:chExt cx="11282558" cy="7000201"/>
          </a:xfrm>
        </p:grpSpPr>
        <p:grpSp>
          <p:nvGrpSpPr>
            <p:cNvPr id="24" name="Group 23">
              <a:extLst>
                <a:ext uri="{FF2B5EF4-FFF2-40B4-BE49-F238E27FC236}">
                  <a16:creationId xmlns:a16="http://schemas.microsoft.com/office/drawing/2014/main" id="{E4ECB145-F728-846B-10D5-C37F06161BF5}"/>
                </a:ext>
              </a:extLst>
            </p:cNvPr>
            <p:cNvGrpSpPr/>
            <p:nvPr/>
          </p:nvGrpSpPr>
          <p:grpSpPr>
            <a:xfrm>
              <a:off x="0" y="130629"/>
              <a:ext cx="11282558" cy="6727371"/>
              <a:chOff x="-3756288" y="412338"/>
              <a:chExt cx="3316387" cy="5646057"/>
            </a:xfrm>
          </p:grpSpPr>
          <p:grpSp>
            <p:nvGrpSpPr>
              <p:cNvPr id="15" name="Group 14">
                <a:extLst>
                  <a:ext uri="{FF2B5EF4-FFF2-40B4-BE49-F238E27FC236}">
                    <a16:creationId xmlns:a16="http://schemas.microsoft.com/office/drawing/2014/main" id="{BEB7CB6A-A7DB-861F-D2CB-9CE5B5DF055D}"/>
                  </a:ext>
                </a:extLst>
              </p:cNvPr>
              <p:cNvGrpSpPr/>
              <p:nvPr/>
            </p:nvGrpSpPr>
            <p:grpSpPr>
              <a:xfrm>
                <a:off x="-3756288" y="412338"/>
                <a:ext cx="3316387" cy="5646057"/>
                <a:chOff x="-3756288" y="412338"/>
                <a:chExt cx="3316387" cy="5646057"/>
              </a:xfrm>
            </p:grpSpPr>
            <p:sp>
              <p:nvSpPr>
                <p:cNvPr id="9" name="Rectangle: Rounded Corners 8">
                  <a:extLst>
                    <a:ext uri="{FF2B5EF4-FFF2-40B4-BE49-F238E27FC236}">
                      <a16:creationId xmlns:a16="http://schemas.microsoft.com/office/drawing/2014/main" id="{D4DBC6C6-B13A-A404-D697-5A0567999D98}"/>
                    </a:ext>
                  </a:extLst>
                </p:cNvPr>
                <p:cNvSpPr/>
                <p:nvPr/>
              </p:nvSpPr>
              <p:spPr>
                <a:xfrm>
                  <a:off x="-3756288" y="412338"/>
                  <a:ext cx="3250935" cy="564605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F0FD0B0-80FF-3016-9853-C309E0ECB906}"/>
                    </a:ext>
                  </a:extLst>
                </p:cNvPr>
                <p:cNvSpPr txBox="1"/>
                <p:nvPr/>
              </p:nvSpPr>
              <p:spPr>
                <a:xfrm>
                  <a:off x="-703911" y="611919"/>
                  <a:ext cx="264010" cy="1007396"/>
                </a:xfrm>
                <a:prstGeom prst="rect">
                  <a:avLst/>
                </a:prstGeom>
                <a:noFill/>
              </p:spPr>
              <p:txBody>
                <a:bodyPr wrap="square" rtlCol="0">
                  <a:spAutoFit/>
                </a:bodyPr>
                <a:lstStyle/>
                <a:p>
                  <a:r>
                    <a:rPr lang="en-US" sz="7200" dirty="0">
                      <a:solidFill>
                        <a:schemeClr val="bg1"/>
                      </a:solidFill>
                    </a:rPr>
                    <a:t>1</a:t>
                  </a:r>
                </a:p>
              </p:txBody>
            </p:sp>
          </p:grpSp>
          <p:sp>
            <p:nvSpPr>
              <p:cNvPr id="16" name="TextBox 15">
                <a:extLst>
                  <a:ext uri="{FF2B5EF4-FFF2-40B4-BE49-F238E27FC236}">
                    <a16:creationId xmlns:a16="http://schemas.microsoft.com/office/drawing/2014/main" id="{D0382BEF-7A02-E091-3077-B1E8975366F5}"/>
                  </a:ext>
                </a:extLst>
              </p:cNvPr>
              <p:cNvSpPr txBox="1"/>
              <p:nvPr/>
            </p:nvSpPr>
            <p:spPr>
              <a:xfrm>
                <a:off x="-3612837" y="640292"/>
                <a:ext cx="1299324" cy="774920"/>
              </a:xfrm>
              <a:prstGeom prst="rect">
                <a:avLst/>
              </a:prstGeom>
              <a:noFill/>
            </p:spPr>
            <p:txBody>
              <a:bodyPr wrap="square" rtlCol="0">
                <a:spAutoFit/>
              </a:bodyPr>
              <a:lstStyle/>
              <a:p>
                <a:r>
                  <a:rPr lang="en-US" sz="5400" dirty="0">
                    <a:solidFill>
                      <a:schemeClr val="bg1"/>
                    </a:solidFill>
                  </a:rPr>
                  <a:t>Firmware Level</a:t>
                </a:r>
              </a:p>
            </p:txBody>
          </p:sp>
        </p:grpSp>
        <p:sp>
          <p:nvSpPr>
            <p:cNvPr id="3" name="TextBox 2">
              <a:extLst>
                <a:ext uri="{FF2B5EF4-FFF2-40B4-BE49-F238E27FC236}">
                  <a16:creationId xmlns:a16="http://schemas.microsoft.com/office/drawing/2014/main" id="{3E48F950-4C02-A517-2058-3593F1ADB0AD}"/>
                </a:ext>
              </a:extLst>
            </p:cNvPr>
            <p:cNvSpPr txBox="1"/>
            <p:nvPr/>
          </p:nvSpPr>
          <p:spPr>
            <a:xfrm>
              <a:off x="488029" y="1429269"/>
              <a:ext cx="9802600" cy="5701561"/>
            </a:xfrm>
            <a:prstGeom prst="rect">
              <a:avLst/>
            </a:prstGeom>
            <a:noFill/>
          </p:spPr>
          <p:txBody>
            <a:bodyPr wrap="square" rtlCol="0">
              <a:spAutoFit/>
            </a:bodyPr>
            <a:lstStyle/>
            <a:p>
              <a:pPr marL="0" marR="0">
                <a:lnSpc>
                  <a:spcPct val="107000"/>
                </a:lnSpc>
                <a:spcBef>
                  <a:spcPts val="0"/>
                </a:spcBef>
                <a:spcAft>
                  <a:spcPts val="800"/>
                </a:spcAf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Storage on the IoT Device’s Internal Memory</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Alternatively, IoT devices can store collected data locally in their internal memory or storage. This offline data storage approach enables devices to operate autonomously and store data even when there's no immediate connection to a server. The benefits of this method include:</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Resilience to Connectivity Issues</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Reduced Dependency on Real-Time Transmission</a:t>
              </a: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Lower Bandwidth Usage</a:t>
              </a:r>
              <a:endParaRPr lang="en-US" sz="2200"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buSzPts val="1000"/>
                <a:tabLst>
                  <a:tab pos="457200" algn="l"/>
                </a:tabLst>
              </a:pPr>
              <a:r>
                <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However, there are challenges to consider:</a:t>
              </a: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Limited Storage Capacity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Latency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SzPts val="1000"/>
                <a:buFont typeface="Symbol" panose="05050102010706020507" pitchFamily="18" charset="2"/>
                <a:buChar char=""/>
                <a:tabLst>
                  <a:tab pos="457200" algn="l"/>
                </a:tabLst>
              </a:pPr>
              <a:r>
                <a:rPr lang="en-US" sz="22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Integrity</a:t>
              </a:r>
              <a:endParaRPr lang="en-US" sz="2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200" dirty="0">
                <a:solidFill>
                  <a:schemeClr val="bg1"/>
                </a:solidFill>
              </a:endParaRPr>
            </a:p>
          </p:txBody>
        </p:sp>
      </p:grpSp>
      <p:grpSp>
        <p:nvGrpSpPr>
          <p:cNvPr id="23" name="Group 22">
            <a:extLst>
              <a:ext uri="{FF2B5EF4-FFF2-40B4-BE49-F238E27FC236}">
                <a16:creationId xmlns:a16="http://schemas.microsoft.com/office/drawing/2014/main" id="{EA0F1BB0-F3B8-99FA-BD40-6069B35656B1}"/>
              </a:ext>
            </a:extLst>
          </p:cNvPr>
          <p:cNvGrpSpPr/>
          <p:nvPr/>
        </p:nvGrpSpPr>
        <p:grpSpPr>
          <a:xfrm>
            <a:off x="0" y="130628"/>
            <a:ext cx="12161520" cy="6727371"/>
            <a:chOff x="12889645" y="602550"/>
            <a:chExt cx="9257728" cy="5478265"/>
          </a:xfrm>
        </p:grpSpPr>
        <p:grpSp>
          <p:nvGrpSpPr>
            <p:cNvPr id="17" name="Group 16">
              <a:extLst>
                <a:ext uri="{FF2B5EF4-FFF2-40B4-BE49-F238E27FC236}">
                  <a16:creationId xmlns:a16="http://schemas.microsoft.com/office/drawing/2014/main" id="{E9B86B1E-1E92-AD3B-5B81-014C99668708}"/>
                </a:ext>
              </a:extLst>
            </p:cNvPr>
            <p:cNvGrpSpPr/>
            <p:nvPr/>
          </p:nvGrpSpPr>
          <p:grpSpPr>
            <a:xfrm>
              <a:off x="12889645" y="602550"/>
              <a:ext cx="9257728" cy="5478265"/>
              <a:chOff x="-3756289" y="412337"/>
              <a:chExt cx="9257728" cy="5478265"/>
            </a:xfrm>
          </p:grpSpPr>
          <p:sp>
            <p:nvSpPr>
              <p:cNvPr id="20" name="Rectangle: Rounded Corners 19">
                <a:extLst>
                  <a:ext uri="{FF2B5EF4-FFF2-40B4-BE49-F238E27FC236}">
                    <a16:creationId xmlns:a16="http://schemas.microsoft.com/office/drawing/2014/main" id="{EF693F8A-3993-83B7-41D9-BF2B5DE94E35}"/>
                  </a:ext>
                </a:extLst>
              </p:cNvPr>
              <p:cNvSpPr/>
              <p:nvPr/>
            </p:nvSpPr>
            <p:spPr>
              <a:xfrm>
                <a:off x="-3756289" y="412337"/>
                <a:ext cx="9257728" cy="5478265"/>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4905DAA0-B9BE-E932-9FD9-54731953E90A}"/>
                  </a:ext>
                </a:extLst>
              </p:cNvPr>
              <p:cNvSpPr txBox="1"/>
              <p:nvPr/>
            </p:nvSpPr>
            <p:spPr>
              <a:xfrm>
                <a:off x="-3578432" y="587437"/>
                <a:ext cx="774657" cy="1200329"/>
              </a:xfrm>
              <a:prstGeom prst="rect">
                <a:avLst/>
              </a:prstGeom>
              <a:noFill/>
            </p:spPr>
            <p:txBody>
              <a:bodyPr wrap="square" rtlCol="0">
                <a:spAutoFit/>
              </a:bodyPr>
              <a:lstStyle/>
              <a:p>
                <a:r>
                  <a:rPr lang="en-US" sz="7200" dirty="0">
                    <a:solidFill>
                      <a:schemeClr val="bg1"/>
                    </a:solidFill>
                  </a:rPr>
                  <a:t>2</a:t>
                </a:r>
              </a:p>
            </p:txBody>
          </p:sp>
        </p:grpSp>
        <p:sp>
          <p:nvSpPr>
            <p:cNvPr id="22" name="TextBox 21">
              <a:extLst>
                <a:ext uri="{FF2B5EF4-FFF2-40B4-BE49-F238E27FC236}">
                  <a16:creationId xmlns:a16="http://schemas.microsoft.com/office/drawing/2014/main" id="{64D80FD1-E160-FC8C-5A13-97E559DBE050}"/>
                </a:ext>
              </a:extLst>
            </p:cNvPr>
            <p:cNvSpPr txBox="1"/>
            <p:nvPr/>
          </p:nvSpPr>
          <p:spPr>
            <a:xfrm>
              <a:off x="17969298" y="755363"/>
              <a:ext cx="3758776" cy="751891"/>
            </a:xfrm>
            <a:prstGeom prst="rect">
              <a:avLst/>
            </a:prstGeom>
            <a:noFill/>
          </p:spPr>
          <p:txBody>
            <a:bodyPr wrap="square" rtlCol="0">
              <a:spAutoFit/>
            </a:bodyPr>
            <a:lstStyle/>
            <a:p>
              <a:r>
                <a:rPr lang="en-US" sz="5400" dirty="0">
                  <a:solidFill>
                    <a:schemeClr val="bg1"/>
                  </a:solidFill>
                </a:rPr>
                <a:t>Server Side Level</a:t>
              </a:r>
            </a:p>
          </p:txBody>
        </p:sp>
      </p:grpSp>
      <p:sp>
        <p:nvSpPr>
          <p:cNvPr id="4" name="TextBox 3">
            <a:extLst>
              <a:ext uri="{FF2B5EF4-FFF2-40B4-BE49-F238E27FC236}">
                <a16:creationId xmlns:a16="http://schemas.microsoft.com/office/drawing/2014/main" id="{045C1B99-9B0B-6C74-B7FD-A382B45E88E9}"/>
              </a:ext>
            </a:extLst>
          </p:cNvPr>
          <p:cNvSpPr txBox="1"/>
          <p:nvPr/>
        </p:nvSpPr>
        <p:spPr>
          <a:xfrm>
            <a:off x="581297" y="1382157"/>
            <a:ext cx="11377059" cy="5903154"/>
          </a:xfrm>
          <a:prstGeom prst="rect">
            <a:avLst/>
          </a:prstGeom>
          <a:noFill/>
        </p:spPr>
        <p:txBody>
          <a:bodyPr wrap="square" rtlCol="0">
            <a:spAutoFit/>
          </a:bodyPr>
          <a:lstStyle/>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API Support for Data Reception</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To begin with, the server infrastructure needs to be equipped with an Application Programming Interface (API) that can receive data from all connected IoT devices. This API acts as the interface through which devices can transmit their data to the server.</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2.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Storage</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Once the server receives data from IoT devices through the API, it needs to be stored in a persistent and scalable storage system. This could be a database management system (DBMS) or a distributed storage</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Scalability and Performance</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Considering that the data volume from IoT devices can be substantial, the server infrastructure must be designed to handle this load efficiently. </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 </a:t>
            </a: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Data Processing and Analysis</a:t>
            </a: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r>
              <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Besides storing the incoming data, the server may also need to perform further processing and analysis to derive meaningful insights or trigger actions based on the received data</a:t>
            </a:r>
          </a:p>
          <a:p>
            <a:pPr marL="0" marR="0">
              <a:lnSpc>
                <a:spcPct val="107000"/>
              </a:lnSpc>
              <a:spcBef>
                <a:spcPts val="0"/>
              </a:spcBef>
              <a:spcAft>
                <a:spcPts val="800"/>
              </a:spcAft>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solidFill>
                <a:schemeClr val="bg1"/>
              </a:solidFill>
            </a:endParaRPr>
          </a:p>
        </p:txBody>
      </p:sp>
    </p:spTree>
    <p:extLst>
      <p:ext uri="{BB962C8B-B14F-4D97-AF65-F5344CB8AC3E}">
        <p14:creationId xmlns:p14="http://schemas.microsoft.com/office/powerpoint/2010/main" val="258343634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erial view of a city skyline">
            <a:extLst>
              <a:ext uri="{FF2B5EF4-FFF2-40B4-BE49-F238E27FC236}">
                <a16:creationId xmlns:a16="http://schemas.microsoft.com/office/drawing/2014/main" id="{53FF4007-8777-806E-5086-97D62E4C0E5A}"/>
              </a:ext>
            </a:extLst>
          </p:cNvPr>
          <p:cNvPicPr>
            <a:picLocks noChangeAspect="1"/>
          </p:cNvPicPr>
          <p:nvPr/>
        </p:nvPicPr>
        <p:blipFill rotWithShape="1">
          <a:blip r:embed="rId2">
            <a:duotone>
              <a:schemeClr val="bg2">
                <a:shade val="45000"/>
                <a:satMod val="135000"/>
              </a:schemeClr>
              <a:prstClr val="white"/>
            </a:duotone>
            <a:alphaModFix amt="50000"/>
          </a:blip>
          <a:srcRect t="15728" r="-1" b="-1"/>
          <a:stretch/>
        </p:blipFill>
        <p:spPr>
          <a:xfrm>
            <a:off x="305" y="-697607"/>
            <a:ext cx="12191695" cy="6857990"/>
          </a:xfrm>
          <a:prstGeom prst="rect">
            <a:avLst/>
          </a:prstGeom>
        </p:spPr>
      </p:pic>
      <p:sp>
        <p:nvSpPr>
          <p:cNvPr id="2" name="Title 1">
            <a:extLst>
              <a:ext uri="{FF2B5EF4-FFF2-40B4-BE49-F238E27FC236}">
                <a16:creationId xmlns:a16="http://schemas.microsoft.com/office/drawing/2014/main" id="{25B552B3-8BCF-B0CB-1B0E-A2FC2456544F}"/>
              </a:ext>
            </a:extLst>
          </p:cNvPr>
          <p:cNvSpPr>
            <a:spLocks noGrp="1"/>
          </p:cNvSpPr>
          <p:nvPr>
            <p:ph type="title"/>
          </p:nvPr>
        </p:nvSpPr>
        <p:spPr>
          <a:xfrm>
            <a:off x="1614215" y="189957"/>
            <a:ext cx="8637073" cy="2541431"/>
          </a:xfrm>
        </p:spPr>
        <p:txBody>
          <a:bodyPr vert="horz" lIns="91440" tIns="45720" rIns="91440" bIns="0" rtlCol="0" anchor="b">
            <a:normAutofit/>
          </a:bodyPr>
          <a:lstStyle/>
          <a:p>
            <a:r>
              <a:rPr lang="en-US" sz="6600" dirty="0"/>
              <a:t>EDGE COMPUTING IN IoT</a:t>
            </a:r>
          </a:p>
        </p:txBody>
      </p:sp>
    </p:spTree>
    <p:extLst>
      <p:ext uri="{BB962C8B-B14F-4D97-AF65-F5344CB8AC3E}">
        <p14:creationId xmlns:p14="http://schemas.microsoft.com/office/powerpoint/2010/main" val="20609041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8751-1AE1-983F-E08B-2A919000A188}"/>
              </a:ext>
            </a:extLst>
          </p:cNvPr>
          <p:cNvSpPr>
            <a:spLocks noGrp="1"/>
          </p:cNvSpPr>
          <p:nvPr>
            <p:ph type="title"/>
          </p:nvPr>
        </p:nvSpPr>
        <p:spPr/>
        <p:txBody>
          <a:bodyPr/>
          <a:lstStyle/>
          <a:p>
            <a:r>
              <a:rPr lang="en-GB" dirty="0"/>
              <a:t>INTRODUCTION</a:t>
            </a:r>
            <a:endParaRPr lang="en-US" dirty="0"/>
          </a:p>
        </p:txBody>
      </p:sp>
      <p:sp>
        <p:nvSpPr>
          <p:cNvPr id="3" name="Content Placeholder 2">
            <a:extLst>
              <a:ext uri="{FF2B5EF4-FFF2-40B4-BE49-F238E27FC236}">
                <a16:creationId xmlns:a16="http://schemas.microsoft.com/office/drawing/2014/main" id="{9733F31A-C469-39FD-F36C-939505E1EC0E}"/>
              </a:ext>
            </a:extLst>
          </p:cNvPr>
          <p:cNvSpPr>
            <a:spLocks noGrp="1"/>
          </p:cNvSpPr>
          <p:nvPr>
            <p:ph idx="1"/>
          </p:nvPr>
        </p:nvSpPr>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Edge computing represents a rising paradigm in computing that involves a variety of networks and devices located near or at the user's end. The core idea behind edge computing is to process data in close proximity to its source, allowing for faster and more substantial data processing. This approach leads to more immediate and impactful results in real-time situations.</a:t>
            </a:r>
          </a:p>
        </p:txBody>
      </p:sp>
    </p:spTree>
    <p:extLst>
      <p:ext uri="{BB962C8B-B14F-4D97-AF65-F5344CB8AC3E}">
        <p14:creationId xmlns:p14="http://schemas.microsoft.com/office/powerpoint/2010/main" val="1193771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82ADA-F6FA-287C-6851-BF900106B804}"/>
              </a:ext>
            </a:extLst>
          </p:cNvPr>
          <p:cNvSpPr>
            <a:spLocks noGrp="1"/>
          </p:cNvSpPr>
          <p:nvPr>
            <p:ph type="title"/>
          </p:nvPr>
        </p:nvSpPr>
        <p:spPr>
          <a:xfrm>
            <a:off x="1451579" y="966497"/>
            <a:ext cx="9603275" cy="1049235"/>
          </a:xfrm>
        </p:spPr>
        <p:txBody>
          <a:bodyPr/>
          <a:lstStyle/>
          <a:p>
            <a:r>
              <a:rPr lang="en-GB" dirty="0"/>
              <a:t>KEY CONCEPTS</a:t>
            </a:r>
            <a:endParaRPr lang="en-US" dirty="0"/>
          </a:p>
        </p:txBody>
      </p:sp>
      <p:sp>
        <p:nvSpPr>
          <p:cNvPr id="3" name="Content Placeholder 2">
            <a:extLst>
              <a:ext uri="{FF2B5EF4-FFF2-40B4-BE49-F238E27FC236}">
                <a16:creationId xmlns:a16="http://schemas.microsoft.com/office/drawing/2014/main" id="{A31B397A-138D-441E-57F4-D6D86595F029}"/>
              </a:ext>
            </a:extLst>
          </p:cNvPr>
          <p:cNvSpPr>
            <a:spLocks noGrp="1"/>
          </p:cNvSpPr>
          <p:nvPr>
            <p:ph idx="1"/>
          </p:nvPr>
        </p:nvSpPr>
        <p:spPr>
          <a:xfrm>
            <a:off x="1451579" y="1949570"/>
            <a:ext cx="9603275" cy="4123426"/>
          </a:xfrm>
        </p:spPr>
        <p:txBody>
          <a:bodyPr>
            <a:normAutofit fontScale="92500" lnSpcReduction="10000"/>
          </a:bodyPr>
          <a:lstStyle/>
          <a:p>
            <a:r>
              <a:rPr lang="en-GB" dirty="0"/>
              <a:t>EDGE DEVICES: </a:t>
            </a:r>
            <a:r>
              <a:rPr lang="en-US" sz="1800" dirty="0">
                <a:solidFill>
                  <a:srgbClr val="0D0D0D"/>
                </a:solidFill>
                <a:latin typeface="Times New Roman" panose="02020603050405020304" pitchFamily="18" charset="0"/>
                <a:cs typeface="Times New Roman" panose="02020603050405020304" pitchFamily="18" charset="0"/>
              </a:rPr>
              <a:t>P</a:t>
            </a:r>
            <a:r>
              <a:rPr lang="en-US" sz="1800" b="0" i="0" dirty="0">
                <a:solidFill>
                  <a:srgbClr val="0D0D0D"/>
                </a:solidFill>
                <a:effectLst/>
                <a:latin typeface="Times New Roman" panose="02020603050405020304" pitchFamily="18" charset="0"/>
                <a:cs typeface="Times New Roman" panose="02020603050405020304" pitchFamily="18" charset="0"/>
              </a:rPr>
              <a:t>hysical entities in the Internet of Things (IoT) ecosystem that generate, collect, or transmit data. These devices are equipped with computational capabilities and sensors, and they play a crucial role in the distribution of processing tasks closer to the data source.</a:t>
            </a:r>
          </a:p>
          <a:p>
            <a:r>
              <a:rPr lang="en-US" dirty="0">
                <a:solidFill>
                  <a:srgbClr val="0D0D0D"/>
                </a:solidFill>
                <a:latin typeface="+mj-lt"/>
              </a:rPr>
              <a:t>EDGE COMPUTING: </a:t>
            </a:r>
            <a:r>
              <a:rPr lang="en-US" sz="1800" dirty="0">
                <a:solidFill>
                  <a:srgbClr val="0D0D0D"/>
                </a:solidFill>
                <a:latin typeface="Times New Roman" panose="02020603050405020304" pitchFamily="18" charset="0"/>
                <a:cs typeface="Times New Roman" panose="02020603050405020304" pitchFamily="18" charset="0"/>
              </a:rPr>
              <a:t>Brings fast decision-making directly to devices, minimizing data travel, enhancing privacy, and ensuring reliability, thereby making everyday technologies smarter and more responsive.</a:t>
            </a:r>
          </a:p>
          <a:p>
            <a:r>
              <a:rPr lang="en-US" b="0" i="0" dirty="0">
                <a:solidFill>
                  <a:srgbClr val="0D0D0D"/>
                </a:solidFill>
                <a:effectLst/>
                <a:latin typeface="+mj-lt"/>
              </a:rPr>
              <a:t>EDGE NODES AND FO</a:t>
            </a:r>
            <a:r>
              <a:rPr lang="en-US" dirty="0">
                <a:solidFill>
                  <a:srgbClr val="0D0D0D"/>
                </a:solidFill>
                <a:latin typeface="+mj-lt"/>
              </a:rPr>
              <a:t>G COMPUTING: </a:t>
            </a:r>
            <a:r>
              <a:rPr lang="en-US" b="0" i="0" dirty="0">
                <a:solidFill>
                  <a:srgbClr val="0D0D0D"/>
                </a:solidFill>
                <a:effectLst/>
                <a:latin typeface="Times New Roman" panose="02020603050405020304" pitchFamily="18" charset="0"/>
                <a:cs typeface="Times New Roman" panose="02020603050405020304" pitchFamily="18" charset="0"/>
              </a:rPr>
              <a:t>Edge nodes act as intermediaries between devices and the cloud in edge computing, providing additional processing power and storage; meanwhile, fog computing extends this by adding intelligence to the network, enabling more complex computations closer to the edge for increased efficiency. Together, edge nodes and fog computing contribute to a decentralized computing approach, enhancing the performance and capabilities of Internet of Things (IoT) ecosystems.</a:t>
            </a:r>
          </a:p>
        </p:txBody>
      </p:sp>
    </p:spTree>
    <p:extLst>
      <p:ext uri="{BB962C8B-B14F-4D97-AF65-F5344CB8AC3E}">
        <p14:creationId xmlns:p14="http://schemas.microsoft.com/office/powerpoint/2010/main" val="336824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TYPES OF IoT Architectures</a:t>
            </a:r>
          </a:p>
        </p:txBody>
      </p:sp>
      <p:sp>
        <p:nvSpPr>
          <p:cNvPr id="3" name="TextBox 2"/>
          <p:cNvSpPr txBox="1"/>
          <p:nvPr/>
        </p:nvSpPr>
        <p:spPr>
          <a:xfrm>
            <a:off x="387985" y="735965"/>
            <a:ext cx="11549380" cy="5907405"/>
          </a:xfrm>
          <a:prstGeom prst="rect">
            <a:avLst/>
          </a:prstGeom>
          <a:noFill/>
        </p:spPr>
        <p:txBody>
          <a:bodyPr wrap="square" rtlCol="0">
            <a:noAutofit/>
          </a:bodyPr>
          <a:lstStyle/>
          <a:p>
            <a:pPr indent="0">
              <a:lnSpc>
                <a:spcPct val="170000"/>
              </a:lnSpc>
              <a:buFont typeface="Arial" panose="020B0604020202020204" pitchFamily="34" charset="0"/>
              <a:buNone/>
            </a:pPr>
            <a:r>
              <a:rPr lang="en-US" sz="2400" b="1" dirty="0"/>
              <a:t>Open Systems Interconnection Model</a:t>
            </a:r>
          </a:p>
          <a:p>
            <a:pPr marL="342900" indent="-342900">
              <a:lnSpc>
                <a:spcPct val="170000"/>
              </a:lnSpc>
              <a:buFont typeface="Wingdings" panose="05000000000000000000" charset="0"/>
              <a:buChar char="q"/>
            </a:pPr>
            <a:r>
              <a:rPr lang="en-US" sz="2400" dirty="0"/>
              <a:t>Physical</a:t>
            </a:r>
          </a:p>
          <a:p>
            <a:pPr marL="342900" indent="-342900">
              <a:lnSpc>
                <a:spcPct val="170000"/>
              </a:lnSpc>
              <a:buFont typeface="Wingdings" panose="05000000000000000000" charset="0"/>
              <a:buChar char="q"/>
            </a:pPr>
            <a:r>
              <a:rPr lang="en-US" sz="2400" dirty="0"/>
              <a:t>Data-link</a:t>
            </a:r>
          </a:p>
          <a:p>
            <a:pPr marL="342900" indent="-342900">
              <a:lnSpc>
                <a:spcPct val="170000"/>
              </a:lnSpc>
              <a:buFont typeface="Wingdings" panose="05000000000000000000" charset="0"/>
              <a:buChar char="q"/>
            </a:pPr>
            <a:r>
              <a:rPr lang="en-US" sz="2400" dirty="0"/>
              <a:t>Network</a:t>
            </a:r>
          </a:p>
          <a:p>
            <a:pPr marL="342900" indent="-342900">
              <a:lnSpc>
                <a:spcPct val="170000"/>
              </a:lnSpc>
              <a:buFont typeface="Wingdings" panose="05000000000000000000" charset="0"/>
              <a:buChar char="q"/>
            </a:pPr>
            <a:r>
              <a:rPr lang="en-US" sz="2400" dirty="0"/>
              <a:t>Transport</a:t>
            </a:r>
          </a:p>
          <a:p>
            <a:pPr marL="342900" indent="-342900">
              <a:lnSpc>
                <a:spcPct val="170000"/>
              </a:lnSpc>
              <a:buFont typeface="Wingdings" panose="05000000000000000000" charset="0"/>
              <a:buChar char="q"/>
            </a:pPr>
            <a:r>
              <a:rPr lang="en-US" sz="2400" dirty="0"/>
              <a:t>Session</a:t>
            </a:r>
          </a:p>
          <a:p>
            <a:pPr marL="342900" indent="-342900">
              <a:lnSpc>
                <a:spcPct val="170000"/>
              </a:lnSpc>
              <a:buFont typeface="Wingdings" panose="05000000000000000000" charset="0"/>
              <a:buChar char="q"/>
            </a:pPr>
            <a:r>
              <a:rPr lang="en-US" sz="2400" dirty="0"/>
              <a:t>Presentation</a:t>
            </a:r>
          </a:p>
          <a:p>
            <a:pPr marL="342900" indent="-342900">
              <a:lnSpc>
                <a:spcPct val="170000"/>
              </a:lnSpc>
              <a:buFont typeface="Wingdings" panose="05000000000000000000" charset="0"/>
              <a:buChar char="q"/>
            </a:pPr>
            <a:r>
              <a:rPr lang="en-US" sz="2400" dirty="0"/>
              <a:t>Application</a:t>
            </a:r>
          </a:p>
        </p:txBody>
      </p:sp>
      <p:pic>
        <p:nvPicPr>
          <p:cNvPr id="6" name="Picture 5" descr="IMG_256"/>
          <p:cNvPicPr>
            <a:picLocks noChangeAspect="1"/>
          </p:cNvPicPr>
          <p:nvPr/>
        </p:nvPicPr>
        <p:blipFill>
          <a:blip r:embed="rId2"/>
          <a:stretch>
            <a:fillRect/>
          </a:stretch>
        </p:blipFill>
        <p:spPr>
          <a:xfrm>
            <a:off x="6515100" y="1372235"/>
            <a:ext cx="4819015" cy="4634865"/>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A610-87D7-2BB9-A328-9D725BBCD190}"/>
              </a:ext>
            </a:extLst>
          </p:cNvPr>
          <p:cNvSpPr>
            <a:spLocks noGrp="1"/>
          </p:cNvSpPr>
          <p:nvPr>
            <p:ph type="title"/>
          </p:nvPr>
        </p:nvSpPr>
        <p:spPr/>
        <p:txBody>
          <a:bodyPr/>
          <a:lstStyle/>
          <a:p>
            <a:r>
              <a:rPr lang="en-GB" dirty="0"/>
              <a:t>DIFFERENCES B/N IoT DEVICES AND EDGE COMPUTING DEVICES</a:t>
            </a:r>
            <a:endParaRPr lang="en-US" dirty="0"/>
          </a:p>
        </p:txBody>
      </p:sp>
      <p:sp>
        <p:nvSpPr>
          <p:cNvPr id="3" name="Text Placeholder 2">
            <a:extLst>
              <a:ext uri="{FF2B5EF4-FFF2-40B4-BE49-F238E27FC236}">
                <a16:creationId xmlns:a16="http://schemas.microsoft.com/office/drawing/2014/main" id="{8C47D3A2-785E-47DC-1FA8-C4BD2349B51C}"/>
              </a:ext>
            </a:extLst>
          </p:cNvPr>
          <p:cNvSpPr>
            <a:spLocks noGrp="1"/>
          </p:cNvSpPr>
          <p:nvPr>
            <p:ph type="body" idx="1"/>
          </p:nvPr>
        </p:nvSpPr>
        <p:spPr/>
        <p:txBody>
          <a:bodyPr/>
          <a:lstStyle/>
          <a:p>
            <a:r>
              <a:rPr lang="en-GB" dirty="0"/>
              <a:t>IOT DEVICES	</a:t>
            </a:r>
            <a:endParaRPr lang="en-US" dirty="0"/>
          </a:p>
        </p:txBody>
      </p:sp>
      <p:sp>
        <p:nvSpPr>
          <p:cNvPr id="4" name="Content Placeholder 3">
            <a:extLst>
              <a:ext uri="{FF2B5EF4-FFF2-40B4-BE49-F238E27FC236}">
                <a16:creationId xmlns:a16="http://schemas.microsoft.com/office/drawing/2014/main" id="{4F55EC7A-B12B-9F6C-F86C-F524A0D1F748}"/>
              </a:ext>
            </a:extLst>
          </p:cNvPr>
          <p:cNvSpPr>
            <a:spLocks noGrp="1"/>
          </p:cNvSpPr>
          <p:nvPr>
            <p:ph sz="half" idx="2"/>
          </p:nvPr>
        </p:nvSpPr>
        <p:spPr>
          <a:xfrm>
            <a:off x="1447191" y="2824269"/>
            <a:ext cx="4645152" cy="2972682"/>
          </a:xfrm>
        </p:spPr>
        <p:txBody>
          <a:bodyPr>
            <a:normAutofit/>
          </a:bodyPr>
          <a:lstStyle/>
          <a:p>
            <a:r>
              <a:rPr lang="en-US" dirty="0">
                <a:solidFill>
                  <a:srgbClr val="0D0D0D"/>
                </a:solidFill>
                <a:latin typeface="Times New Roman" panose="02020603050405020304" pitchFamily="18" charset="0"/>
                <a:cs typeface="Times New Roman" panose="02020603050405020304" pitchFamily="18" charset="0"/>
              </a:rPr>
              <a:t>F</a:t>
            </a:r>
            <a:r>
              <a:rPr lang="en-US" b="0" i="0" dirty="0">
                <a:solidFill>
                  <a:srgbClr val="0D0D0D"/>
                </a:solidFill>
                <a:effectLst/>
                <a:latin typeface="Times New Roman" panose="02020603050405020304" pitchFamily="18" charset="0"/>
                <a:cs typeface="Times New Roman" panose="02020603050405020304" pitchFamily="18" charset="0"/>
              </a:rPr>
              <a:t>ocus is on data generation and collection.</a:t>
            </a:r>
          </a:p>
          <a:p>
            <a:r>
              <a:rPr lang="en-US" dirty="0">
                <a:solidFill>
                  <a:srgbClr val="0D0D0D"/>
                </a:solidFill>
                <a:latin typeface="Times New Roman" panose="02020603050405020304" pitchFamily="18" charset="0"/>
                <a:cs typeface="Times New Roman" panose="02020603050405020304" pitchFamily="18" charset="0"/>
              </a:rPr>
              <a:t>P</a:t>
            </a:r>
            <a:r>
              <a:rPr lang="en-US" b="0" i="0" dirty="0">
                <a:solidFill>
                  <a:srgbClr val="0D0D0D"/>
                </a:solidFill>
                <a:effectLst/>
                <a:latin typeface="Times New Roman" panose="02020603050405020304" pitchFamily="18" charset="0"/>
                <a:cs typeface="Times New Roman" panose="02020603050405020304" pitchFamily="18" charset="0"/>
              </a:rPr>
              <a:t>rocesses data remotely in a centralized cloud.</a:t>
            </a:r>
          </a:p>
          <a:p>
            <a:r>
              <a:rPr lang="en-US" dirty="0">
                <a:solidFill>
                  <a:srgbClr val="0D0D0D"/>
                </a:solidFill>
                <a:latin typeface="Times New Roman" panose="02020603050405020304" pitchFamily="18" charset="0"/>
                <a:cs typeface="Times New Roman" panose="02020603050405020304" pitchFamily="18" charset="0"/>
              </a:rPr>
              <a:t>T</a:t>
            </a:r>
            <a:r>
              <a:rPr lang="en-US" b="0" i="0" dirty="0">
                <a:solidFill>
                  <a:srgbClr val="0D0D0D"/>
                </a:solidFill>
                <a:effectLst/>
                <a:latin typeface="Times New Roman" panose="02020603050405020304" pitchFamily="18" charset="0"/>
                <a:cs typeface="Times New Roman" panose="02020603050405020304" pitchFamily="18" charset="0"/>
              </a:rPr>
              <a:t>ransmits data to a centralized location</a:t>
            </a:r>
            <a:endParaRPr lang="en-US" dirty="0">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444E33A7-A226-2F1F-FA8F-6083BC346BB5}"/>
              </a:ext>
            </a:extLst>
          </p:cNvPr>
          <p:cNvSpPr>
            <a:spLocks noGrp="1"/>
          </p:cNvSpPr>
          <p:nvPr>
            <p:ph type="body" sz="quarter" idx="3"/>
          </p:nvPr>
        </p:nvSpPr>
        <p:spPr/>
        <p:txBody>
          <a:bodyPr/>
          <a:lstStyle/>
          <a:p>
            <a:r>
              <a:rPr lang="en-GB" dirty="0"/>
              <a:t>EDGE COMPUTING DEVICES</a:t>
            </a:r>
            <a:endParaRPr lang="en-US" dirty="0"/>
          </a:p>
        </p:txBody>
      </p:sp>
      <p:sp>
        <p:nvSpPr>
          <p:cNvPr id="6" name="Content Placeholder 5">
            <a:extLst>
              <a:ext uri="{FF2B5EF4-FFF2-40B4-BE49-F238E27FC236}">
                <a16:creationId xmlns:a16="http://schemas.microsoft.com/office/drawing/2014/main" id="{7F9257B9-096F-E1D0-C500-F5FF99843A92}"/>
              </a:ext>
            </a:extLst>
          </p:cNvPr>
          <p:cNvSpPr>
            <a:spLocks noGrp="1"/>
          </p:cNvSpPr>
          <p:nvPr>
            <p:ph sz="quarter" idx="4"/>
          </p:nvPr>
        </p:nvSpPr>
        <p:spPr>
          <a:xfrm>
            <a:off x="6412362" y="2821491"/>
            <a:ext cx="4645152" cy="2972682"/>
          </a:xfrm>
        </p:spPr>
        <p:txBody>
          <a:bodyPr>
            <a:normAutofit/>
          </a:bodyPr>
          <a:lstStyle/>
          <a:p>
            <a:r>
              <a:rPr lang="en-US" dirty="0">
                <a:solidFill>
                  <a:srgbClr val="0D0D0D"/>
                </a:solidFill>
                <a:latin typeface="Times New Roman" panose="02020603050405020304" pitchFamily="18" charset="0"/>
                <a:cs typeface="Times New Roman" panose="02020603050405020304" pitchFamily="18" charset="0"/>
              </a:rPr>
              <a:t>F</a:t>
            </a:r>
            <a:r>
              <a:rPr lang="en-US" b="0" i="0" dirty="0">
                <a:solidFill>
                  <a:srgbClr val="0D0D0D"/>
                </a:solidFill>
                <a:effectLst/>
                <a:latin typeface="Times New Roman" panose="02020603050405020304" pitchFamily="18" charset="0"/>
                <a:cs typeface="Times New Roman" panose="02020603050405020304" pitchFamily="18" charset="0"/>
              </a:rPr>
              <a:t>ocus is on local data processing and decision-making</a:t>
            </a:r>
          </a:p>
          <a:p>
            <a:r>
              <a:rPr lang="en-US" dirty="0">
                <a:solidFill>
                  <a:srgbClr val="0D0D0D"/>
                </a:solidFill>
                <a:latin typeface="Times New Roman" panose="02020603050405020304" pitchFamily="18" charset="0"/>
                <a:cs typeface="Times New Roman" panose="02020603050405020304" pitchFamily="18" charset="0"/>
              </a:rPr>
              <a:t>P</a:t>
            </a:r>
            <a:r>
              <a:rPr lang="en-US" b="0" i="0" dirty="0">
                <a:solidFill>
                  <a:srgbClr val="0D0D0D"/>
                </a:solidFill>
                <a:effectLst/>
                <a:latin typeface="Times New Roman" panose="02020603050405020304" pitchFamily="18" charset="0"/>
                <a:cs typeface="Times New Roman" panose="02020603050405020304" pitchFamily="18" charset="0"/>
              </a:rPr>
              <a:t>rocesses data locally at or near the source</a:t>
            </a:r>
          </a:p>
          <a:p>
            <a:r>
              <a:rPr lang="en-US" b="0" i="0" dirty="0">
                <a:solidFill>
                  <a:srgbClr val="0D0D0D"/>
                </a:solidFill>
                <a:effectLst/>
                <a:latin typeface="Times New Roman" panose="02020603050405020304" pitchFamily="18" charset="0"/>
                <a:cs typeface="Times New Roman" panose="02020603050405020304" pitchFamily="18" charset="0"/>
              </a:rPr>
              <a:t>They have built-in connectivity but focus on local processing</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1350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AFA26-9F88-842E-63C8-17396D3D54F3}"/>
              </a:ext>
            </a:extLst>
          </p:cNvPr>
          <p:cNvSpPr>
            <a:spLocks noGrp="1"/>
          </p:cNvSpPr>
          <p:nvPr>
            <p:ph type="title"/>
          </p:nvPr>
        </p:nvSpPr>
        <p:spPr/>
        <p:txBody>
          <a:bodyPr/>
          <a:lstStyle/>
          <a:p>
            <a:r>
              <a:rPr lang="en-GB" dirty="0"/>
              <a:t>HOW IOT AND EDGE ARE RELATED</a:t>
            </a:r>
            <a:endParaRPr lang="en-US" dirty="0"/>
          </a:p>
        </p:txBody>
      </p:sp>
      <p:sp>
        <p:nvSpPr>
          <p:cNvPr id="3" name="Content Placeholder 2">
            <a:extLst>
              <a:ext uri="{FF2B5EF4-FFF2-40B4-BE49-F238E27FC236}">
                <a16:creationId xmlns:a16="http://schemas.microsoft.com/office/drawing/2014/main" id="{6B1DEFA4-E29F-9E25-5A7E-58F0DC49571B}"/>
              </a:ext>
            </a:extLst>
          </p:cNvPr>
          <p:cNvSpPr>
            <a:spLocks noGrp="1"/>
          </p:cNvSpPr>
          <p:nvPr>
            <p:ph idx="1"/>
          </p:nvPr>
        </p:nvSpPr>
        <p:spPr>
          <a:xfrm>
            <a:off x="1451579" y="2015732"/>
            <a:ext cx="9603275" cy="4037749"/>
          </a:xfrm>
        </p:spPr>
        <p:txBody>
          <a:bodyPr>
            <a:normAutofit/>
          </a:bodyPr>
          <a:lstStyle/>
          <a:p>
            <a:pPr algn="l">
              <a:buFont typeface="Arial" panose="020B0604020202020204" pitchFamily="34" charset="0"/>
              <a:buChar char="•"/>
            </a:pPr>
            <a:r>
              <a:rPr lang="en-GB" dirty="0">
                <a:latin typeface="+mj-lt"/>
                <a:cs typeface="Times New Roman" panose="02020603050405020304" pitchFamily="18" charset="0"/>
              </a:rPr>
              <a:t>FAULT TOLERANCE: </a:t>
            </a:r>
            <a:r>
              <a:rPr lang="en-GB" dirty="0">
                <a:latin typeface="Times New Roman" panose="02020603050405020304" pitchFamily="18" charset="0"/>
                <a:cs typeface="Times New Roman" panose="02020603050405020304" pitchFamily="18" charset="0"/>
              </a:rPr>
              <a:t>In</a:t>
            </a:r>
            <a:r>
              <a:rPr lang="en-GB" dirty="0">
                <a:latin typeface="+mj-lt"/>
                <a:cs typeface="Times New Roman" panose="02020603050405020304" pitchFamily="18" charset="0"/>
              </a:rPr>
              <a:t> </a:t>
            </a:r>
            <a:r>
              <a:rPr lang="en-US" i="0" dirty="0">
                <a:solidFill>
                  <a:srgbClr val="0D0D0D"/>
                </a:solidFill>
                <a:effectLst/>
                <a:latin typeface="Times New Roman" panose="02020603050405020304" pitchFamily="18" charset="0"/>
                <a:cs typeface="Times New Roman" panose="02020603050405020304" pitchFamily="18" charset="0"/>
              </a:rPr>
              <a:t>IoT, </a:t>
            </a:r>
            <a:r>
              <a:rPr lang="en-US" dirty="0">
                <a:solidFill>
                  <a:srgbClr val="0D0D0D"/>
                </a:solidFill>
                <a:latin typeface="Times New Roman" panose="02020603050405020304" pitchFamily="18" charset="0"/>
                <a:cs typeface="Times New Roman" panose="02020603050405020304" pitchFamily="18" charset="0"/>
              </a:rPr>
              <a:t>n</a:t>
            </a:r>
            <a:r>
              <a:rPr lang="en-US" b="0" i="0" dirty="0">
                <a:solidFill>
                  <a:srgbClr val="0D0D0D"/>
                </a:solidFill>
                <a:effectLst/>
                <a:latin typeface="Times New Roman" panose="02020603050405020304" pitchFamily="18" charset="0"/>
                <a:cs typeface="Times New Roman" panose="02020603050405020304" pitchFamily="18" charset="0"/>
              </a:rPr>
              <a:t>etwork disruptions or server outages can impact the functionality of IoT applications</a:t>
            </a:r>
            <a:r>
              <a:rPr lang="en-US" dirty="0">
                <a:solidFill>
                  <a:srgbClr val="0D0D0D"/>
                </a:solidFill>
                <a:latin typeface="Söhne"/>
                <a:cs typeface="Times New Roman" panose="02020603050405020304" pitchFamily="18" charset="0"/>
              </a:rPr>
              <a:t> </a:t>
            </a:r>
            <a:r>
              <a:rPr lang="en-US" dirty="0">
                <a:solidFill>
                  <a:srgbClr val="0D0D0D"/>
                </a:solidFill>
                <a:latin typeface="Times New Roman" panose="02020603050405020304" pitchFamily="18" charset="0"/>
                <a:cs typeface="Times New Roman" panose="02020603050405020304" pitchFamily="18" charset="0"/>
              </a:rPr>
              <a:t>and in Edge Computing, </a:t>
            </a:r>
            <a:r>
              <a:rPr lang="en-US" b="0" i="0" dirty="0">
                <a:solidFill>
                  <a:srgbClr val="0D0D0D"/>
                </a:solidFill>
                <a:effectLst/>
                <a:latin typeface="Times New Roman" panose="02020603050405020304" pitchFamily="18" charset="0"/>
                <a:cs typeface="Times New Roman" panose="02020603050405020304" pitchFamily="18" charset="0"/>
              </a:rPr>
              <a:t>devices can continue to operate locally, even in the absence of a stable network connection, ensuring that critical functions can still be performed.</a:t>
            </a:r>
          </a:p>
          <a:p>
            <a:pPr algn="l">
              <a:buFont typeface="Arial" panose="020B0604020202020204" pitchFamily="34" charset="0"/>
              <a:buChar char="•"/>
            </a:pPr>
            <a:r>
              <a:rPr lang="en-US" i="0" dirty="0">
                <a:solidFill>
                  <a:srgbClr val="0D0D0D"/>
                </a:solidFill>
                <a:effectLst/>
                <a:latin typeface="+mj-lt"/>
              </a:rPr>
              <a:t>REAL-TIME DECISION-MAKING:  In IoT, </a:t>
            </a:r>
            <a:r>
              <a:rPr lang="en-US">
                <a:solidFill>
                  <a:srgbClr val="0D0D0D"/>
                </a:solidFill>
                <a:latin typeface="Söhne"/>
              </a:rPr>
              <a:t>s</a:t>
            </a:r>
            <a:r>
              <a:rPr lang="en-US" b="0" i="0">
                <a:solidFill>
                  <a:srgbClr val="0D0D0D"/>
                </a:solidFill>
                <a:effectLst/>
                <a:latin typeface="Söhne"/>
              </a:rPr>
              <a:t>ome applications </a:t>
            </a:r>
            <a:r>
              <a:rPr lang="en-US" b="0" i="0" dirty="0">
                <a:solidFill>
                  <a:srgbClr val="0D0D0D"/>
                </a:solidFill>
                <a:effectLst/>
                <a:latin typeface="Söhne"/>
              </a:rPr>
              <a:t>like autonomous vehicles or industrial automation, require instantaneous decision-making based on real-time data and in Edge Computing, processing </a:t>
            </a:r>
            <a:r>
              <a:rPr lang="en-US" b="0" i="0">
                <a:solidFill>
                  <a:srgbClr val="0D0D0D"/>
                </a:solidFill>
                <a:effectLst/>
                <a:latin typeface="Söhne"/>
              </a:rPr>
              <a:t>data locally enables </a:t>
            </a:r>
            <a:r>
              <a:rPr lang="en-US" b="0" i="0" dirty="0">
                <a:solidFill>
                  <a:srgbClr val="0D0D0D"/>
                </a:solidFill>
                <a:effectLst/>
                <a:latin typeface="Söhne"/>
              </a:rPr>
              <a:t>quick decision-making without the delay of sending data to and from centralized cloud servers.</a:t>
            </a:r>
          </a:p>
          <a:p>
            <a:pPr algn="l">
              <a:buFont typeface="Arial" panose="020B0604020202020204" pitchFamily="34" charset="0"/>
              <a:buChar char="•"/>
            </a:pPr>
            <a:endParaRPr lang="en-US" i="0" dirty="0">
              <a:solidFill>
                <a:srgbClr val="0D0D0D"/>
              </a:solidFill>
              <a:effectLst/>
              <a:latin typeface="+mj-lt"/>
              <a:cs typeface="Times New Roman" panose="02020603050405020304" pitchFamily="18" charset="0"/>
            </a:endParaRPr>
          </a:p>
          <a:p>
            <a:pPr algn="l">
              <a:buFont typeface="Arial" panose="020B0604020202020204" pitchFamily="34" charset="0"/>
              <a:buChar char="•"/>
            </a:pPr>
            <a:endParaRPr lang="en-US" b="0" i="0" dirty="0">
              <a:solidFill>
                <a:srgbClr val="0D0D0D"/>
              </a:solidFill>
              <a:effectLst/>
              <a:latin typeface="Times New Roman" panose="02020603050405020304" pitchFamily="18" charset="0"/>
              <a:cs typeface="Times New Roman" panose="02020603050405020304" pitchFamily="18" charset="0"/>
            </a:endParaRPr>
          </a:p>
          <a:p>
            <a:pPr marL="0" indent="0">
              <a:buNone/>
            </a:pPr>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3144875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EBDAB-286F-A440-E6F3-ACD2952C926A}"/>
              </a:ext>
            </a:extLst>
          </p:cNvPr>
          <p:cNvSpPr>
            <a:spLocks noGrp="1"/>
          </p:cNvSpPr>
          <p:nvPr>
            <p:ph type="title"/>
          </p:nvPr>
        </p:nvSpPr>
        <p:spPr/>
        <p:txBody>
          <a:bodyPr/>
          <a:lstStyle/>
          <a:p>
            <a:r>
              <a:rPr lang="en-GB" dirty="0"/>
              <a:t>ADVANTAGES</a:t>
            </a:r>
            <a:endParaRPr lang="en-US" dirty="0"/>
          </a:p>
        </p:txBody>
      </p:sp>
      <p:sp>
        <p:nvSpPr>
          <p:cNvPr id="3" name="Content Placeholder 2">
            <a:extLst>
              <a:ext uri="{FF2B5EF4-FFF2-40B4-BE49-F238E27FC236}">
                <a16:creationId xmlns:a16="http://schemas.microsoft.com/office/drawing/2014/main" id="{D8F0641F-AB3E-4130-7B9E-CDF18E899737}"/>
              </a:ext>
            </a:extLst>
          </p:cNvPr>
          <p:cNvSpPr>
            <a:spLocks noGrp="1"/>
          </p:cNvSpPr>
          <p:nvPr>
            <p:ph sz="half" idx="1"/>
          </p:nvPr>
        </p:nvSpPr>
        <p:spPr/>
        <p:txBody>
          <a:bodyPr/>
          <a:lstStyle/>
          <a:p>
            <a:r>
              <a:rPr lang="en-GB" dirty="0">
                <a:latin typeface="Times New Roman" panose="02020603050405020304" pitchFamily="18" charset="0"/>
                <a:cs typeface="Times New Roman" panose="02020603050405020304" pitchFamily="18" charset="0"/>
              </a:rPr>
              <a:t>REDUCED LATENCY</a:t>
            </a:r>
          </a:p>
          <a:p>
            <a:r>
              <a:rPr lang="en-GB" dirty="0">
                <a:latin typeface="Times New Roman" panose="02020603050405020304" pitchFamily="18" charset="0"/>
                <a:cs typeface="Times New Roman" panose="02020603050405020304" pitchFamily="18" charset="0"/>
              </a:rPr>
              <a:t>BANDWIDTH EFFICIENCY</a:t>
            </a:r>
          </a:p>
          <a:p>
            <a:r>
              <a:rPr lang="en-GB" dirty="0">
                <a:latin typeface="Times New Roman" panose="02020603050405020304" pitchFamily="18" charset="0"/>
                <a:cs typeface="Times New Roman" panose="02020603050405020304" pitchFamily="18" charset="0"/>
              </a:rPr>
              <a:t>IMPROVED PRIVACY AND SECURITY</a:t>
            </a:r>
          </a:p>
          <a:p>
            <a:r>
              <a:rPr lang="en-GB" dirty="0">
                <a:latin typeface="Times New Roman" panose="02020603050405020304" pitchFamily="18" charset="0"/>
                <a:cs typeface="Times New Roman" panose="02020603050405020304" pitchFamily="18" charset="0"/>
              </a:rPr>
              <a:t>RELIABILITY</a:t>
            </a:r>
          </a:p>
          <a:p>
            <a:r>
              <a:rPr lang="en-GB" dirty="0">
                <a:latin typeface="Times New Roman" panose="02020603050405020304" pitchFamily="18" charset="0"/>
                <a:cs typeface="Times New Roman" panose="02020603050405020304" pitchFamily="18" charset="0"/>
              </a:rPr>
              <a:t>SCALABILITY</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3858C197-EE33-C847-8759-2E43FF99B369}"/>
              </a:ext>
            </a:extLst>
          </p:cNvPr>
          <p:cNvSpPr>
            <a:spLocks noGrp="1"/>
          </p:cNvSpPr>
          <p:nvPr>
            <p:ph sz="half" idx="2"/>
          </p:nvPr>
        </p:nvSpPr>
        <p:spPr/>
        <p:txBody>
          <a:bodyPr/>
          <a:lstStyle/>
          <a:p>
            <a:r>
              <a:rPr lang="en-GB" dirty="0">
                <a:latin typeface="Times New Roman" panose="02020603050405020304" pitchFamily="18" charset="0"/>
                <a:cs typeface="Times New Roman" panose="02020603050405020304" pitchFamily="18" charset="0"/>
              </a:rPr>
              <a:t>REAL-TIME DECISION MAKING</a:t>
            </a:r>
          </a:p>
          <a:p>
            <a:r>
              <a:rPr lang="en-GB" dirty="0">
                <a:latin typeface="Times New Roman" panose="02020603050405020304" pitchFamily="18" charset="0"/>
                <a:cs typeface="Times New Roman" panose="02020603050405020304" pitchFamily="18" charset="0"/>
              </a:rPr>
              <a:t>ENERGY EFFICIENCY</a:t>
            </a:r>
          </a:p>
          <a:p>
            <a:r>
              <a:rPr lang="en-GB" dirty="0">
                <a:latin typeface="Times New Roman" panose="02020603050405020304" pitchFamily="18" charset="0"/>
                <a:cs typeface="Times New Roman" panose="02020603050405020304" pitchFamily="18" charset="0"/>
              </a:rPr>
              <a:t>COST EFFICIENCY</a:t>
            </a:r>
          </a:p>
          <a:p>
            <a:r>
              <a:rPr lang="en-GB" dirty="0">
                <a:latin typeface="Times New Roman" panose="02020603050405020304" pitchFamily="18" charset="0"/>
                <a:cs typeface="Times New Roman" panose="02020603050405020304" pitchFamily="18" charset="0"/>
              </a:rPr>
              <a:t>OPRATIONAL AUTONOMY</a:t>
            </a:r>
          </a:p>
          <a:p>
            <a:r>
              <a:rPr lang="en-GB" dirty="0">
                <a:latin typeface="Times New Roman" panose="02020603050405020304" pitchFamily="18" charset="0"/>
                <a:cs typeface="Times New Roman" panose="02020603050405020304" pitchFamily="18" charset="0"/>
              </a:rPr>
              <a:t>ENHANCED USER EXPERIENCE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1410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E119C-B8C7-89A8-7D66-B85F6F0496D4}"/>
              </a:ext>
            </a:extLst>
          </p:cNvPr>
          <p:cNvSpPr>
            <a:spLocks noGrp="1"/>
          </p:cNvSpPr>
          <p:nvPr>
            <p:ph type="title"/>
          </p:nvPr>
        </p:nvSpPr>
        <p:spPr/>
        <p:txBody>
          <a:bodyPr/>
          <a:lstStyle/>
          <a:p>
            <a:r>
              <a:rPr lang="en-GB" dirty="0"/>
              <a:t>CHALLENGES</a:t>
            </a:r>
            <a:endParaRPr lang="en-US" dirty="0"/>
          </a:p>
        </p:txBody>
      </p:sp>
      <p:sp>
        <p:nvSpPr>
          <p:cNvPr id="3" name="Content Placeholder 2">
            <a:extLst>
              <a:ext uri="{FF2B5EF4-FFF2-40B4-BE49-F238E27FC236}">
                <a16:creationId xmlns:a16="http://schemas.microsoft.com/office/drawing/2014/main" id="{6CA054DD-6AE7-F9EA-F216-6EA5246DD054}"/>
              </a:ext>
            </a:extLst>
          </p:cNvPr>
          <p:cNvSpPr>
            <a:spLocks noGrp="1"/>
          </p:cNvSpPr>
          <p:nvPr>
            <p:ph sz="half" idx="1"/>
          </p:nvPr>
        </p:nvSpPr>
        <p:spPr/>
        <p:txBody>
          <a:bodyPr/>
          <a:lstStyle/>
          <a:p>
            <a:r>
              <a:rPr lang="en-GB" dirty="0">
                <a:latin typeface="Times New Roman" panose="02020603050405020304" pitchFamily="18" charset="0"/>
                <a:cs typeface="Times New Roman" panose="02020603050405020304" pitchFamily="18" charset="0"/>
              </a:rPr>
              <a:t>RESOURCE CONSTRAINTS</a:t>
            </a:r>
          </a:p>
          <a:p>
            <a:r>
              <a:rPr lang="en-GB" dirty="0">
                <a:latin typeface="Times New Roman" panose="02020603050405020304" pitchFamily="18" charset="0"/>
                <a:cs typeface="Times New Roman" panose="02020603050405020304" pitchFamily="18" charset="0"/>
              </a:rPr>
              <a:t>STANDARDIZATION ISSUES</a:t>
            </a:r>
          </a:p>
          <a:p>
            <a:r>
              <a:rPr lang="en-GB" dirty="0">
                <a:latin typeface="Times New Roman" panose="02020603050405020304" pitchFamily="18" charset="0"/>
                <a:cs typeface="Times New Roman" panose="02020603050405020304" pitchFamily="18" charset="0"/>
              </a:rPr>
              <a:t>DATA MANAGEMENT COMPLEXITY</a:t>
            </a:r>
          </a:p>
          <a:p>
            <a:r>
              <a:rPr lang="en-GB" dirty="0">
                <a:latin typeface="Times New Roman" panose="02020603050405020304" pitchFamily="18" charset="0"/>
                <a:cs typeface="Times New Roman" panose="02020603050405020304" pitchFamily="18" charset="0"/>
              </a:rPr>
              <a:t>SECURITY CONCERNS</a:t>
            </a:r>
          </a:p>
          <a:p>
            <a:r>
              <a:rPr lang="en-GB" dirty="0">
                <a:latin typeface="Times New Roman" panose="02020603050405020304" pitchFamily="18" charset="0"/>
                <a:cs typeface="Times New Roman" panose="02020603050405020304" pitchFamily="18" charset="0"/>
              </a:rPr>
              <a:t>INTERMITTENT CONNECTIVITY</a:t>
            </a:r>
            <a:endParaRPr lang="en-US"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CD50AB36-1D16-5ADF-3899-FA455413F811}"/>
              </a:ext>
            </a:extLst>
          </p:cNvPr>
          <p:cNvSpPr>
            <a:spLocks noGrp="1"/>
          </p:cNvSpPr>
          <p:nvPr>
            <p:ph sz="half" idx="2"/>
          </p:nvPr>
        </p:nvSpPr>
        <p:spPr/>
        <p:txBody>
          <a:bodyPr/>
          <a:lstStyle/>
          <a:p>
            <a:r>
              <a:rPr lang="en-GB" dirty="0">
                <a:latin typeface="Times New Roman" panose="02020603050405020304" pitchFamily="18" charset="0"/>
                <a:cs typeface="Times New Roman" panose="02020603050405020304" pitchFamily="18" charset="0"/>
              </a:rPr>
              <a:t>SCALABILITY CHALLENGES</a:t>
            </a:r>
          </a:p>
          <a:p>
            <a:r>
              <a:rPr lang="en-GB" dirty="0">
                <a:latin typeface="Times New Roman" panose="02020603050405020304" pitchFamily="18" charset="0"/>
                <a:cs typeface="Times New Roman" panose="02020603050405020304" pitchFamily="18" charset="0"/>
              </a:rPr>
              <a:t>INTEGRATION WITH EXISTING SYSTEMS</a:t>
            </a:r>
          </a:p>
          <a:p>
            <a:r>
              <a:rPr lang="en-GB" dirty="0">
                <a:latin typeface="Times New Roman" panose="02020603050405020304" pitchFamily="18" charset="0"/>
                <a:cs typeface="Times New Roman" panose="02020603050405020304" pitchFamily="18" charset="0"/>
              </a:rPr>
              <a:t>LIMITED DEBUGGING AND MONITORING TOOLS</a:t>
            </a:r>
          </a:p>
          <a:p>
            <a:r>
              <a:rPr lang="en-GB" dirty="0">
                <a:latin typeface="Times New Roman" panose="02020603050405020304" pitchFamily="18" charset="0"/>
                <a:cs typeface="Times New Roman" panose="02020603050405020304" pitchFamily="18" charset="0"/>
              </a:rPr>
              <a:t>EDGE AI COMPLEXITY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5607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0957-39D6-0E17-BECF-A6F53F3977BE}"/>
              </a:ext>
            </a:extLst>
          </p:cNvPr>
          <p:cNvSpPr>
            <a:spLocks noGrp="1"/>
          </p:cNvSpPr>
          <p:nvPr>
            <p:ph type="title"/>
          </p:nvPr>
        </p:nvSpPr>
        <p:spPr/>
        <p:txBody>
          <a:bodyPr/>
          <a:lstStyle/>
          <a:p>
            <a:r>
              <a:rPr lang="en-GB" dirty="0"/>
              <a:t>USE CASES</a:t>
            </a:r>
            <a:endParaRPr lang="en-US" dirty="0"/>
          </a:p>
        </p:txBody>
      </p:sp>
      <p:sp>
        <p:nvSpPr>
          <p:cNvPr id="3" name="Content Placeholder 2">
            <a:extLst>
              <a:ext uri="{FF2B5EF4-FFF2-40B4-BE49-F238E27FC236}">
                <a16:creationId xmlns:a16="http://schemas.microsoft.com/office/drawing/2014/main" id="{ECB2B423-D6FD-C812-798A-274FFD361D5E}"/>
              </a:ext>
            </a:extLst>
          </p:cNvPr>
          <p:cNvSpPr>
            <a:spLocks noGrp="1"/>
          </p:cNvSpPr>
          <p:nvPr>
            <p:ph idx="1"/>
          </p:nvPr>
        </p:nvSpPr>
        <p:spPr>
          <a:xfrm>
            <a:off x="1451579" y="2173856"/>
            <a:ext cx="9603275" cy="3735238"/>
          </a:xfrm>
        </p:spPr>
        <p:txBody>
          <a:bodyPr>
            <a:normAutofit/>
          </a:bodyPr>
          <a:lstStyle/>
          <a:p>
            <a:r>
              <a:rPr lang="en-GB" dirty="0"/>
              <a:t>INDUSTRIAL IOT: </a:t>
            </a:r>
            <a:r>
              <a:rPr lang="en-US" b="0" i="0" dirty="0">
                <a:solidFill>
                  <a:srgbClr val="0D0D0D"/>
                </a:solidFill>
                <a:effectLst/>
                <a:latin typeface="Times New Roman" panose="02020603050405020304" pitchFamily="18" charset="0"/>
                <a:cs typeface="Times New Roman" panose="02020603050405020304" pitchFamily="18" charset="0"/>
              </a:rPr>
              <a:t>Predictive maintenance, monitoring, and control.</a:t>
            </a:r>
            <a:r>
              <a:rPr lang="en-GB" dirty="0">
                <a:latin typeface="Times New Roman" panose="02020603050405020304" pitchFamily="18" charset="0"/>
                <a:cs typeface="Times New Roman" panose="02020603050405020304" pitchFamily="18" charset="0"/>
              </a:rPr>
              <a:t> </a:t>
            </a:r>
          </a:p>
          <a:p>
            <a:r>
              <a:rPr lang="en-GB" dirty="0"/>
              <a:t>SMART CITIES: </a:t>
            </a:r>
            <a:r>
              <a:rPr lang="en-US" b="0" i="0" dirty="0">
                <a:solidFill>
                  <a:srgbClr val="0D0D0D"/>
                </a:solidFill>
                <a:effectLst/>
                <a:latin typeface="Times New Roman" panose="02020603050405020304" pitchFamily="18" charset="0"/>
                <a:cs typeface="Times New Roman" panose="02020603050405020304" pitchFamily="18" charset="0"/>
              </a:rPr>
              <a:t>Traffic management, waste management, and environmental monitoring</a:t>
            </a:r>
          </a:p>
          <a:p>
            <a:r>
              <a:rPr lang="en-US" dirty="0">
                <a:solidFill>
                  <a:srgbClr val="0D0D0D"/>
                </a:solidFill>
                <a:latin typeface="+mj-lt"/>
              </a:rPr>
              <a:t>HEALTHCARE: </a:t>
            </a:r>
            <a:r>
              <a:rPr lang="en-US" b="0" i="0" dirty="0">
                <a:solidFill>
                  <a:srgbClr val="0D0D0D"/>
                </a:solidFill>
                <a:effectLst/>
                <a:latin typeface="Times New Roman" panose="02020603050405020304" pitchFamily="18" charset="0"/>
                <a:cs typeface="Times New Roman" panose="02020603050405020304" pitchFamily="18" charset="0"/>
              </a:rPr>
              <a:t>Remote patient monitoring, medical device integration</a:t>
            </a:r>
          </a:p>
          <a:p>
            <a:r>
              <a:rPr lang="en-US" dirty="0">
                <a:solidFill>
                  <a:srgbClr val="0D0D0D"/>
                </a:solidFill>
                <a:latin typeface="+mj-lt"/>
              </a:rPr>
              <a:t>RETAIL: </a:t>
            </a:r>
            <a:r>
              <a:rPr lang="en-US" b="0" i="0" dirty="0">
                <a:solidFill>
                  <a:srgbClr val="0D0D0D"/>
                </a:solidFill>
                <a:effectLst/>
                <a:latin typeface="Times New Roman" panose="02020603050405020304" pitchFamily="18" charset="0"/>
                <a:cs typeface="Times New Roman" panose="02020603050405020304" pitchFamily="18" charset="0"/>
              </a:rPr>
              <a:t>Inventory management, personalized customer experiences.</a:t>
            </a:r>
          </a:p>
          <a:p>
            <a:r>
              <a:rPr lang="en-US" dirty="0">
                <a:solidFill>
                  <a:srgbClr val="0D0D0D"/>
                </a:solidFill>
                <a:latin typeface="+mj-lt"/>
              </a:rPr>
              <a:t>SMART GRIDS: </a:t>
            </a:r>
            <a:r>
              <a:rPr lang="en-US" b="0" i="0" dirty="0">
                <a:solidFill>
                  <a:srgbClr val="0D0D0D"/>
                </a:solidFill>
                <a:effectLst/>
                <a:latin typeface="Times New Roman" panose="02020603050405020304" pitchFamily="18" charset="0"/>
                <a:cs typeface="Times New Roman" panose="02020603050405020304" pitchFamily="18" charset="0"/>
              </a:rPr>
              <a:t>Monitoring and control of energy distribution</a:t>
            </a:r>
          </a:p>
          <a:p>
            <a:r>
              <a:rPr lang="en-US" dirty="0">
                <a:solidFill>
                  <a:srgbClr val="0D0D0D"/>
                </a:solidFill>
                <a:latin typeface="+mj-lt"/>
              </a:rPr>
              <a:t>AUTONOMOUS VEHICLES: </a:t>
            </a:r>
            <a:r>
              <a:rPr lang="en-US" dirty="0">
                <a:solidFill>
                  <a:srgbClr val="0D0D0D"/>
                </a:solidFill>
                <a:latin typeface="Times New Roman" panose="02020603050405020304" pitchFamily="18" charset="0"/>
                <a:cs typeface="Times New Roman" panose="02020603050405020304" pitchFamily="18" charset="0"/>
              </a:rPr>
              <a:t>Q</a:t>
            </a:r>
            <a:r>
              <a:rPr lang="en-US" b="0" i="0" dirty="0">
                <a:solidFill>
                  <a:srgbClr val="0D0D0D"/>
                </a:solidFill>
                <a:effectLst/>
                <a:latin typeface="Times New Roman" panose="02020603050405020304" pitchFamily="18" charset="0"/>
                <a:cs typeface="Times New Roman" panose="02020603050405020304" pitchFamily="18" charset="0"/>
              </a:rPr>
              <a:t>uick decision-making for navigation, obstacle detection, and collision avoidance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96705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7AB5-F525-DF1E-DABB-0622147EF62A}"/>
              </a:ext>
            </a:extLst>
          </p:cNvPr>
          <p:cNvSpPr>
            <a:spLocks noGrp="1"/>
          </p:cNvSpPr>
          <p:nvPr>
            <p:ph type="title"/>
          </p:nvPr>
        </p:nvSpPr>
        <p:spPr/>
        <p:txBody>
          <a:bodyPr/>
          <a:lstStyle/>
          <a:p>
            <a:r>
              <a:rPr lang="en-GB" dirty="0"/>
              <a:t>TECHNOLOGIES</a:t>
            </a:r>
            <a:endParaRPr lang="en-US" dirty="0"/>
          </a:p>
        </p:txBody>
      </p:sp>
      <p:sp>
        <p:nvSpPr>
          <p:cNvPr id="3" name="Content Placeholder 2">
            <a:extLst>
              <a:ext uri="{FF2B5EF4-FFF2-40B4-BE49-F238E27FC236}">
                <a16:creationId xmlns:a16="http://schemas.microsoft.com/office/drawing/2014/main" id="{3F9D1721-9AFB-4584-DAF6-EE7EE0DFE95C}"/>
              </a:ext>
            </a:extLst>
          </p:cNvPr>
          <p:cNvSpPr>
            <a:spLocks noGrp="1"/>
          </p:cNvSpPr>
          <p:nvPr>
            <p:ph idx="1"/>
          </p:nvPr>
        </p:nvSpPr>
        <p:spPr/>
        <p:txBody>
          <a:bodyPr/>
          <a:lstStyle/>
          <a:p>
            <a:r>
              <a:rPr lang="en-GB" dirty="0"/>
              <a:t>EDGE PLATFORMS: </a:t>
            </a:r>
            <a:r>
              <a:rPr lang="en-US" b="0" i="0" dirty="0">
                <a:solidFill>
                  <a:srgbClr val="0D0D0D"/>
                </a:solidFill>
                <a:effectLst/>
                <a:latin typeface="Times New Roman" panose="02020603050405020304" pitchFamily="18" charset="0"/>
                <a:cs typeface="Times New Roman" panose="02020603050405020304" pitchFamily="18" charset="0"/>
              </a:rPr>
              <a:t>Platforms for application development and deployment</a:t>
            </a:r>
            <a:r>
              <a:rPr lang="en-US" b="0" i="0" dirty="0">
                <a:solidFill>
                  <a:srgbClr val="0D0D0D"/>
                </a:solidFill>
                <a:effectLst/>
                <a:latin typeface="Söhne"/>
              </a:rPr>
              <a:t>.</a:t>
            </a:r>
          </a:p>
          <a:p>
            <a:r>
              <a:rPr lang="en-US" dirty="0">
                <a:solidFill>
                  <a:srgbClr val="0D0D0D"/>
                </a:solidFill>
                <a:latin typeface="+mj-lt"/>
              </a:rPr>
              <a:t>MACHINE LEARNING: </a:t>
            </a:r>
            <a:r>
              <a:rPr lang="en-US" b="0" i="0" dirty="0">
                <a:solidFill>
                  <a:srgbClr val="0D0D0D"/>
                </a:solidFill>
                <a:effectLst/>
                <a:latin typeface="Times New Roman" panose="02020603050405020304" pitchFamily="18" charset="0"/>
                <a:cs typeface="Times New Roman" panose="02020603050405020304" pitchFamily="18" charset="0"/>
              </a:rPr>
              <a:t>Implementing ML models on edge devices</a:t>
            </a:r>
          </a:p>
          <a:p>
            <a:r>
              <a:rPr lang="en-US" dirty="0">
                <a:solidFill>
                  <a:srgbClr val="0D0D0D"/>
                </a:solidFill>
                <a:latin typeface="Gill Sans MT "/>
              </a:rPr>
              <a:t>EDGE GATEWAYS: </a:t>
            </a:r>
            <a:r>
              <a:rPr lang="en-US" b="0" i="0" dirty="0">
                <a:solidFill>
                  <a:srgbClr val="0D0D0D"/>
                </a:solidFill>
                <a:effectLst/>
                <a:latin typeface="Times New Roman" panose="02020603050405020304" pitchFamily="18" charset="0"/>
                <a:cs typeface="Times New Roman" panose="02020603050405020304" pitchFamily="18" charset="0"/>
              </a:rPr>
              <a:t>Devices connecting edge devices to the cloud</a:t>
            </a:r>
            <a:r>
              <a:rPr lang="en-US" b="0" i="0" dirty="0">
                <a:solidFill>
                  <a:srgbClr val="0D0D0D"/>
                </a:solidFill>
                <a:effectLst/>
                <a:latin typeface="Söhne"/>
              </a:rPr>
              <a:t>.</a:t>
            </a:r>
          </a:p>
          <a:p>
            <a:r>
              <a:rPr lang="en-US" dirty="0">
                <a:solidFill>
                  <a:srgbClr val="0D0D0D"/>
                </a:solidFill>
                <a:latin typeface="+mj-lt"/>
              </a:rPr>
              <a:t>EDGE ANALYTICS: </a:t>
            </a:r>
            <a:r>
              <a:rPr lang="en-US" b="0" i="0" dirty="0">
                <a:solidFill>
                  <a:srgbClr val="0D0D0D"/>
                </a:solidFill>
                <a:effectLst/>
                <a:latin typeface="Times New Roman" panose="02020603050405020304" pitchFamily="18" charset="0"/>
                <a:cs typeface="Times New Roman" panose="02020603050405020304" pitchFamily="18" charset="0"/>
              </a:rPr>
              <a:t>Local data analysis for deriving insights</a:t>
            </a:r>
          </a:p>
          <a:p>
            <a:r>
              <a:rPr lang="en-US" dirty="0">
                <a:solidFill>
                  <a:srgbClr val="0D0D0D"/>
                </a:solidFill>
                <a:latin typeface="+mj-lt"/>
              </a:rPr>
              <a:t>COMMUNICATION PROTOCOLS: </a:t>
            </a:r>
            <a:r>
              <a:rPr lang="en-US" b="0" i="0" dirty="0">
                <a:solidFill>
                  <a:srgbClr val="0D0D0D"/>
                </a:solidFill>
                <a:effectLst/>
                <a:latin typeface="Times New Roman" panose="02020603050405020304" pitchFamily="18" charset="0"/>
                <a:cs typeface="Times New Roman" panose="02020603050405020304" pitchFamily="18" charset="0"/>
              </a:rPr>
              <a:t>Lightweight protocols like Message Queuing Telemetry Transport (MQTT) and Constrained Application Protocol (CoAP)</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737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4CF7E-52A6-8734-9C57-66C640B91B66}"/>
              </a:ext>
            </a:extLst>
          </p:cNvPr>
          <p:cNvSpPr>
            <a:spLocks noGrp="1"/>
          </p:cNvSpPr>
          <p:nvPr>
            <p:ph type="title"/>
          </p:nvPr>
        </p:nvSpPr>
        <p:spPr/>
        <p:txBody>
          <a:bodyPr>
            <a:normAutofit/>
          </a:bodyPr>
          <a:lstStyle/>
          <a:p>
            <a:r>
              <a:rPr lang="en-GB" dirty="0"/>
              <a:t>Emerging trends and future considerations</a:t>
            </a:r>
            <a:br>
              <a:rPr lang="en-GB" dirty="0"/>
            </a:br>
            <a:endParaRPr lang="en-US" dirty="0"/>
          </a:p>
        </p:txBody>
      </p:sp>
      <p:sp>
        <p:nvSpPr>
          <p:cNvPr id="3" name="Content Placeholder 2">
            <a:extLst>
              <a:ext uri="{FF2B5EF4-FFF2-40B4-BE49-F238E27FC236}">
                <a16:creationId xmlns:a16="http://schemas.microsoft.com/office/drawing/2014/main" id="{333105E0-3751-FACE-4838-16057895E1D9}"/>
              </a:ext>
            </a:extLst>
          </p:cNvPr>
          <p:cNvSpPr>
            <a:spLocks noGrp="1"/>
          </p:cNvSpPr>
          <p:nvPr>
            <p:ph idx="1"/>
          </p:nvPr>
        </p:nvSpPr>
        <p:spPr>
          <a:xfrm>
            <a:off x="1451579" y="2015733"/>
            <a:ext cx="9603275" cy="3763966"/>
          </a:xfrm>
        </p:spPr>
        <p:txBody>
          <a:bodyPr>
            <a:normAutofit lnSpcReduction="10000"/>
          </a:bodyPr>
          <a:lstStyle/>
          <a:p>
            <a:r>
              <a:rPr lang="en-GB" dirty="0"/>
              <a:t>5G INTEGRATION: </a:t>
            </a:r>
            <a:r>
              <a:rPr lang="en-US" b="0" i="0" dirty="0">
                <a:solidFill>
                  <a:srgbClr val="0D0D0D"/>
                </a:solidFill>
                <a:effectLst/>
                <a:latin typeface="Times New Roman" panose="02020603050405020304" pitchFamily="18" charset="0"/>
                <a:cs typeface="Times New Roman" panose="02020603050405020304" pitchFamily="18" charset="0"/>
              </a:rPr>
              <a:t>The rollout of 5G networks enhances the capabilities of edge computing by providing faster and more reliable connectivity.</a:t>
            </a:r>
          </a:p>
          <a:p>
            <a:r>
              <a:rPr lang="en-US" dirty="0">
                <a:solidFill>
                  <a:srgbClr val="0D0D0D"/>
                </a:solidFill>
                <a:latin typeface="+mj-lt"/>
              </a:rPr>
              <a:t>EDGE AI: </a:t>
            </a:r>
            <a:r>
              <a:rPr lang="en-US" b="0" i="0" dirty="0">
                <a:solidFill>
                  <a:srgbClr val="0D0D0D"/>
                </a:solidFill>
                <a:effectLst/>
                <a:latin typeface="Times New Roman" panose="02020603050405020304" pitchFamily="18" charset="0"/>
                <a:cs typeface="Times New Roman" panose="02020603050405020304" pitchFamily="18" charset="0"/>
              </a:rPr>
              <a:t>Integration of artificial intelligence at the edge</a:t>
            </a:r>
            <a:r>
              <a:rPr lang="en-US" b="0" i="0" dirty="0">
                <a:solidFill>
                  <a:srgbClr val="0D0D0D"/>
                </a:solidFill>
                <a:effectLst/>
                <a:latin typeface="Söhne"/>
              </a:rPr>
              <a:t>.</a:t>
            </a:r>
          </a:p>
          <a:p>
            <a:r>
              <a:rPr lang="en-US" b="0" i="0" dirty="0">
                <a:solidFill>
                  <a:srgbClr val="0D0D0D"/>
                </a:solidFill>
                <a:effectLst/>
                <a:latin typeface="+mj-lt"/>
              </a:rPr>
              <a:t>EDGE-as-a-SERVICE (EaaS): </a:t>
            </a:r>
            <a:r>
              <a:rPr lang="en-US" sz="2100" b="0" i="0" dirty="0">
                <a:solidFill>
                  <a:srgbClr val="0D0D0D"/>
                </a:solidFill>
                <a:effectLst/>
                <a:latin typeface="Times New Roman" panose="02020603050405020304" pitchFamily="18" charset="0"/>
                <a:cs typeface="Times New Roman" panose="02020603050405020304" pitchFamily="18" charset="0"/>
              </a:rPr>
              <a:t>Emergence of platforms providing edge computing resources</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a:solidFill>
                  <a:srgbClr val="0D0D0D"/>
                </a:solidFill>
                <a:effectLst/>
                <a:latin typeface="Söhne"/>
              </a:rPr>
              <a:t>				</a:t>
            </a:r>
          </a:p>
          <a:p>
            <a:r>
              <a:rPr lang="en-US" dirty="0">
                <a:solidFill>
                  <a:srgbClr val="0D0D0D"/>
                </a:solidFill>
                <a:latin typeface="+mj-lt"/>
              </a:rPr>
              <a:t>HYBRID ARCHITECTURES: </a:t>
            </a:r>
            <a:r>
              <a:rPr lang="en-US" b="0" i="0" dirty="0">
                <a:solidFill>
                  <a:srgbClr val="0D0D0D"/>
                </a:solidFill>
                <a:effectLst/>
                <a:latin typeface="Times New Roman" panose="02020603050405020304" pitchFamily="18" charset="0"/>
                <a:cs typeface="Times New Roman" panose="02020603050405020304" pitchFamily="18" charset="0"/>
              </a:rPr>
              <a:t>Combining edge computing with cloud services</a:t>
            </a:r>
            <a:r>
              <a:rPr lang="en-US" b="0" i="0" dirty="0">
                <a:solidFill>
                  <a:srgbClr val="0D0D0D"/>
                </a:solidFill>
                <a:effectLst/>
                <a:latin typeface="Söhne"/>
              </a:rPr>
              <a:t>.		</a:t>
            </a:r>
          </a:p>
          <a:p>
            <a:r>
              <a:rPr lang="en-US" dirty="0">
                <a:solidFill>
                  <a:srgbClr val="0D0D0D"/>
                </a:solidFill>
                <a:latin typeface="+mj-lt"/>
              </a:rPr>
              <a:t>DISTRIBUTED CLOUD COMPUTING: </a:t>
            </a:r>
            <a:r>
              <a:rPr lang="en-US" b="0" i="0" dirty="0">
                <a:solidFill>
                  <a:srgbClr val="0D0D0D"/>
                </a:solidFill>
                <a:effectLst/>
                <a:latin typeface="Times New Roman" panose="02020603050405020304" pitchFamily="18" charset="0"/>
                <a:cs typeface="Times New Roman" panose="02020603050405020304" pitchFamily="18" charset="0"/>
              </a:rPr>
              <a:t>Exploration of distributed cloud computing models, bringing cloud capabilities closer to the edge.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4196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FA6E4-2402-5553-0BE7-07B9E6379451}"/>
              </a:ext>
            </a:extLst>
          </p:cNvPr>
          <p:cNvSpPr>
            <a:spLocks noGrp="1"/>
          </p:cNvSpPr>
          <p:nvPr>
            <p:ph type="title"/>
          </p:nvPr>
        </p:nvSpPr>
        <p:spPr/>
        <p:txBody>
          <a:bodyPr/>
          <a:lstStyle/>
          <a:p>
            <a:r>
              <a:rPr lang="en-GB" dirty="0"/>
              <a:t>CONCLUSION</a:t>
            </a:r>
            <a:endParaRPr lang="en-US" dirty="0"/>
          </a:p>
        </p:txBody>
      </p:sp>
      <p:sp>
        <p:nvSpPr>
          <p:cNvPr id="3" name="Content Placeholder 2">
            <a:extLst>
              <a:ext uri="{FF2B5EF4-FFF2-40B4-BE49-F238E27FC236}">
                <a16:creationId xmlns:a16="http://schemas.microsoft.com/office/drawing/2014/main" id="{133C59B2-D8DB-9223-A49A-8FA34FC9D5DE}"/>
              </a:ext>
            </a:extLst>
          </p:cNvPr>
          <p:cNvSpPr>
            <a:spLocks noGrp="1"/>
          </p:cNvSpPr>
          <p:nvPr>
            <p:ph idx="1"/>
          </p:nvPr>
        </p:nvSpPr>
        <p:spPr>
          <a:xfrm>
            <a:off x="1451579" y="2015732"/>
            <a:ext cx="9603275" cy="4037749"/>
          </a:xfrm>
        </p:spPr>
        <p:txBody>
          <a:bodyPr>
            <a:normAutofit/>
          </a:bodyPr>
          <a:lstStyle/>
          <a:p>
            <a:pPr marL="0" indent="0">
              <a:buNone/>
            </a:pPr>
            <a:r>
              <a:rPr lang="en-US" dirty="0">
                <a:latin typeface="Times New Roman" panose="02020603050405020304" pitchFamily="18" charset="0"/>
                <a:cs typeface="Times New Roman" panose="02020603050405020304" pitchFamily="18" charset="0"/>
              </a:rPr>
              <a:t>In our look into edge computing in the Internet of Things, we've checked out the basic ideas, the tech stuff, and how things are changing. Edge computing is like a key solution fixing issues we have with the usual way we set up IoT systems.</a:t>
            </a:r>
          </a:p>
          <a:p>
            <a:pPr marL="0" indent="0">
              <a:buNone/>
            </a:pPr>
            <a:r>
              <a:rPr lang="en-US" dirty="0"/>
              <a:t>KEY INSIGHTS</a:t>
            </a:r>
          </a:p>
          <a:p>
            <a:pPr marL="0" indent="0" algn="l">
              <a:buNone/>
            </a:pPr>
            <a:r>
              <a:rPr lang="en-US" b="0" i="0" dirty="0">
                <a:solidFill>
                  <a:srgbClr val="0D0D0D"/>
                </a:solidFill>
                <a:effectLst/>
                <a:latin typeface="Times New Roman" panose="02020603050405020304" pitchFamily="18" charset="0"/>
                <a:cs typeface="Times New Roman" panose="02020603050405020304" pitchFamily="18" charset="0"/>
              </a:rPr>
              <a:t>Edge computing optimizes data processing, reducing latency and enhancing system efficiency. Challenges, such as resource constraints and security concerns, are being met with emerging technologies and standardization efforts. Businesses benefit from reduced latency, improved security, and enhanced scalability.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97018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DFA3-8E1B-8B92-BF4A-2148F0D1A0B6}"/>
              </a:ext>
            </a:extLst>
          </p:cNvPr>
          <p:cNvSpPr>
            <a:spLocks noGrp="1"/>
          </p:cNvSpPr>
          <p:nvPr>
            <p:ph type="title"/>
          </p:nvPr>
        </p:nvSpPr>
        <p:spPr/>
        <p:txBody>
          <a:bodyPr/>
          <a:lstStyle/>
          <a:p>
            <a:r>
              <a:rPr lang="en-GB" dirty="0"/>
              <a:t>CONCLUSION CONT’D</a:t>
            </a:r>
            <a:endParaRPr lang="en-US" dirty="0"/>
          </a:p>
        </p:txBody>
      </p:sp>
      <p:sp>
        <p:nvSpPr>
          <p:cNvPr id="3" name="Content Placeholder 2">
            <a:extLst>
              <a:ext uri="{FF2B5EF4-FFF2-40B4-BE49-F238E27FC236}">
                <a16:creationId xmlns:a16="http://schemas.microsoft.com/office/drawing/2014/main" id="{8972707B-A0FB-F688-2B0C-22AEEC44C9B4}"/>
              </a:ext>
            </a:extLst>
          </p:cNvPr>
          <p:cNvSpPr>
            <a:spLocks noGrp="1"/>
          </p:cNvSpPr>
          <p:nvPr>
            <p:ph idx="1"/>
          </p:nvPr>
        </p:nvSpPr>
        <p:spPr/>
        <p:txBody>
          <a:bodyPr/>
          <a:lstStyle/>
          <a:p>
            <a:pPr marL="0" indent="0" algn="l">
              <a:buNone/>
            </a:pPr>
            <a:r>
              <a:rPr lang="en-US" b="0" i="0" dirty="0">
                <a:solidFill>
                  <a:srgbClr val="0D0D0D"/>
                </a:solidFill>
                <a:effectLst/>
                <a:latin typeface="Times New Roman" panose="02020603050405020304" pitchFamily="18" charset="0"/>
                <a:cs typeface="Times New Roman" panose="02020603050405020304" pitchFamily="18" charset="0"/>
              </a:rPr>
              <a:t>In navigating the edge of IoT, we embrace a future where every data point matters, and every decision is made at the speed of now. Edge computing is not just a technology; it's a transformative force shaping the next era of IoT possibilities. The edge is not just where data meets processing; it's where possibilities meet reality.</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8221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sz="4400" dirty="0">
                <a:latin typeface="Cambria" panose="02040503050406030204" pitchFamily="18" charset="0"/>
                <a:ea typeface="Cambria" panose="02040503050406030204" pitchFamily="18" charset="0"/>
              </a:rPr>
            </a:br>
            <a:r>
              <a:rPr lang="en-US" sz="4900" dirty="0">
                <a:latin typeface="Cambria" panose="02040503050406030204" pitchFamily="18" charset="0"/>
                <a:ea typeface="Cambria" panose="02040503050406030204" pitchFamily="18" charset="0"/>
              </a:rPr>
              <a:t>REAL-TIME ANALYTICS IN INTERNETOF THINGS ( </a:t>
            </a:r>
            <a:r>
              <a:rPr lang="en-US" sz="4900" dirty="0" err="1">
                <a:latin typeface="Cambria" panose="02040503050406030204" pitchFamily="18" charset="0"/>
                <a:ea typeface="Cambria" panose="02040503050406030204" pitchFamily="18" charset="0"/>
              </a:rPr>
              <a:t>IoT</a:t>
            </a:r>
            <a:r>
              <a:rPr lang="en-US" sz="4900" dirty="0">
                <a:latin typeface="Cambria" panose="02040503050406030204" pitchFamily="18" charset="0"/>
                <a:ea typeface="Cambria" panose="02040503050406030204" pitchFamily="18" charset="0"/>
              </a:rPr>
              <a:t>)</a:t>
            </a:r>
            <a:br>
              <a:rPr lang="en-US" sz="4900" dirty="0">
                <a:latin typeface="Cambria" panose="02040503050406030204" pitchFamily="18" charset="0"/>
                <a:ea typeface="Cambria" panose="02040503050406030204" pitchFamily="18" charset="0"/>
              </a:rPr>
            </a:br>
            <a:endParaRPr lang="en-US" sz="4900" dirty="0">
              <a:latin typeface="Cambria" panose="02040503050406030204" pitchFamily="18" charset="0"/>
              <a:ea typeface="Cambria" panose="02040503050406030204" pitchFamily="18" charset="0"/>
            </a:endParaRPr>
          </a:p>
        </p:txBody>
      </p:sp>
      <p:sp>
        <p:nvSpPr>
          <p:cNvPr id="3" name="Subtitle 2"/>
          <p:cNvSpPr>
            <a:spLocks noGrp="1"/>
          </p:cNvSpPr>
          <p:nvPr>
            <p:ph type="subTitle" idx="1"/>
          </p:nvPr>
        </p:nvSpPr>
        <p:spPr/>
        <p:txBody>
          <a:bodyPr>
            <a:normAutofit/>
          </a:bodyPr>
          <a:lstStyle/>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a:p>
            <a:endParaRPr lang="en-US" dirty="0">
              <a:solidFill>
                <a:schemeClr val="tx2">
                  <a:lumMod val="75000"/>
                </a:schemeClr>
              </a:solidFill>
            </a:endParaRPr>
          </a:p>
        </p:txBody>
      </p:sp>
    </p:spTree>
    <p:extLst>
      <p:ext uri="{BB962C8B-B14F-4D97-AF65-F5344CB8AC3E}">
        <p14:creationId xmlns:p14="http://schemas.microsoft.com/office/powerpoint/2010/main" val="19896907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Three-layered Architecture</a:t>
            </a:r>
          </a:p>
        </p:txBody>
      </p:sp>
      <p:sp>
        <p:nvSpPr>
          <p:cNvPr id="3" name="TextBox 2"/>
          <p:cNvSpPr txBox="1"/>
          <p:nvPr/>
        </p:nvSpPr>
        <p:spPr>
          <a:xfrm>
            <a:off x="387985" y="1101725"/>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400" b="1" dirty="0"/>
              <a:t>Perception or Physical layer</a:t>
            </a:r>
          </a:p>
          <a:p>
            <a:pPr indent="457200">
              <a:lnSpc>
                <a:spcPct val="170000"/>
              </a:lnSpc>
              <a:buFont typeface="Arial" panose="020B0604020202020204" pitchFamily="34" charset="0"/>
              <a:buNone/>
            </a:pPr>
            <a:r>
              <a:rPr lang="en-US" sz="2000" dirty="0"/>
              <a:t>Sensors gather information here</a:t>
            </a:r>
          </a:p>
          <a:p>
            <a:pPr marL="342900" indent="-342900">
              <a:lnSpc>
                <a:spcPct val="170000"/>
              </a:lnSpc>
              <a:buFont typeface="Wingdings" panose="05000000000000000000" charset="0"/>
              <a:buChar char="q"/>
            </a:pPr>
            <a:r>
              <a:rPr lang="en-US" sz="2400" b="1" dirty="0"/>
              <a:t>Network layer</a:t>
            </a:r>
          </a:p>
          <a:p>
            <a:pPr indent="457200">
              <a:lnSpc>
                <a:spcPct val="170000"/>
              </a:lnSpc>
              <a:buFont typeface="Arial" panose="020B0604020202020204" pitchFamily="34" charset="0"/>
              <a:buNone/>
            </a:pPr>
            <a:r>
              <a:rPr lang="en-US" sz="2000" dirty="0"/>
              <a:t>Connects,disconnects and translates devices</a:t>
            </a:r>
          </a:p>
          <a:p>
            <a:pPr indent="457200">
              <a:lnSpc>
                <a:spcPct val="170000"/>
              </a:lnSpc>
              <a:buFont typeface="Arial" panose="020B0604020202020204" pitchFamily="34" charset="0"/>
              <a:buNone/>
            </a:pPr>
            <a:r>
              <a:rPr lang="en-US" sz="2000" dirty="0"/>
              <a:t>over a network</a:t>
            </a:r>
          </a:p>
          <a:p>
            <a:pPr marL="342900" indent="-342900">
              <a:lnSpc>
                <a:spcPct val="170000"/>
              </a:lnSpc>
              <a:buFont typeface="Wingdings" panose="05000000000000000000" charset="0"/>
              <a:buChar char="q"/>
            </a:pPr>
            <a:r>
              <a:rPr lang="en-US" sz="2400" b="1" dirty="0"/>
              <a:t>Application layer</a:t>
            </a:r>
          </a:p>
          <a:p>
            <a:pPr indent="457200">
              <a:lnSpc>
                <a:spcPct val="170000"/>
              </a:lnSpc>
              <a:buFont typeface="Arial" panose="020B0604020202020204" pitchFamily="34" charset="0"/>
              <a:buNone/>
            </a:pPr>
            <a:r>
              <a:rPr lang="en-US" sz="2000" dirty="0"/>
              <a:t>Data is analysed,processed and used to generate </a:t>
            </a:r>
          </a:p>
          <a:p>
            <a:pPr indent="457200">
              <a:lnSpc>
                <a:spcPct val="170000"/>
              </a:lnSpc>
              <a:buFont typeface="Arial" panose="020B0604020202020204" pitchFamily="34" charset="0"/>
              <a:buNone/>
            </a:pPr>
            <a:r>
              <a:rPr lang="en-US" sz="2000" dirty="0"/>
              <a:t>useful outcome here</a:t>
            </a:r>
          </a:p>
        </p:txBody>
      </p:sp>
      <p:pic>
        <p:nvPicPr>
          <p:cNvPr id="4" name="Picture 3" descr="IMG_256"/>
          <p:cNvPicPr>
            <a:picLocks noChangeAspect="1"/>
          </p:cNvPicPr>
          <p:nvPr/>
        </p:nvPicPr>
        <p:blipFill>
          <a:blip r:embed="rId2"/>
          <a:stretch>
            <a:fillRect/>
          </a:stretch>
        </p:blipFill>
        <p:spPr>
          <a:xfrm>
            <a:off x="7273925" y="1101725"/>
            <a:ext cx="4660265" cy="5116830"/>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latin typeface="Cambria" panose="02040503050406030204" pitchFamily="18" charset="0"/>
                <a:ea typeface="Cambria" panose="02040503050406030204" pitchFamily="18" charset="0"/>
              </a:rPr>
              <a:t>Real-time analytics plays a crucial role in distributed computing by enabling us to gather insights from </a:t>
            </a:r>
            <a:r>
              <a:rPr lang="en-US" dirty="0" err="1">
                <a:latin typeface="Cambria" panose="02040503050406030204" pitchFamily="18" charset="0"/>
                <a:ea typeface="Cambria" panose="02040503050406030204" pitchFamily="18" charset="0"/>
              </a:rPr>
              <a:t>IoT</a:t>
            </a:r>
            <a:r>
              <a:rPr lang="en-US" dirty="0">
                <a:latin typeface="Cambria" panose="02040503050406030204" pitchFamily="18" charset="0"/>
                <a:ea typeface="Cambria" panose="02040503050406030204" pitchFamily="18" charset="0"/>
              </a:rPr>
              <a:t> data as it's generated, allowing for quick and informed decision-making.</a:t>
            </a:r>
          </a:p>
        </p:txBody>
      </p:sp>
      <p:sp>
        <p:nvSpPr>
          <p:cNvPr id="3" name="Title 2"/>
          <p:cNvSpPr>
            <a:spLocks noGrp="1"/>
          </p:cNvSpPr>
          <p:nvPr>
            <p:ph type="title"/>
          </p:nvPr>
        </p:nvSpPr>
        <p:spPr/>
        <p:txBody>
          <a:bodyPr/>
          <a:lstStyle/>
          <a:p>
            <a:pPr algn="ctr"/>
            <a:r>
              <a:rPr lang="en-US" dirty="0">
                <a:effectLst/>
                <a:latin typeface="Cambria" panose="02040503050406030204" pitchFamily="18" charset="0"/>
                <a:ea typeface="Cambria" panose="02040503050406030204" pitchFamily="18" charset="0"/>
              </a:rPr>
              <a:t>Introduction</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398142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latin typeface="Cambria" panose="02040503050406030204" pitchFamily="18" charset="0"/>
                <a:ea typeface="Cambria" panose="02040503050406030204" pitchFamily="18" charset="0"/>
              </a:rPr>
              <a:t>Real-time analytics in </a:t>
            </a:r>
            <a:r>
              <a:rPr lang="en-US" dirty="0" err="1">
                <a:latin typeface="Cambria" panose="02040503050406030204" pitchFamily="18" charset="0"/>
                <a:ea typeface="Cambria" panose="02040503050406030204" pitchFamily="18" charset="0"/>
              </a:rPr>
              <a:t>IoT</a:t>
            </a:r>
            <a:r>
              <a:rPr lang="en-US" dirty="0">
                <a:latin typeface="Cambria" panose="02040503050406030204" pitchFamily="18" charset="0"/>
                <a:ea typeface="Cambria" panose="02040503050406030204" pitchFamily="18" charset="0"/>
              </a:rPr>
              <a:t> relies on different technologies and tools.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Stream processing frameworks like Apache Kafka and Apache </a:t>
            </a:r>
            <a:r>
              <a:rPr lang="en-US" dirty="0" err="1">
                <a:latin typeface="Cambria" panose="02040503050406030204" pitchFamily="18" charset="0"/>
                <a:ea typeface="Cambria" panose="02040503050406030204" pitchFamily="18" charset="0"/>
              </a:rPr>
              <a:t>Flink</a:t>
            </a:r>
            <a:r>
              <a:rPr lang="en-US" dirty="0">
                <a:latin typeface="Cambria" panose="02040503050406030204" pitchFamily="18" charset="0"/>
                <a:ea typeface="Cambria" panose="02040503050406030204" pitchFamily="18" charset="0"/>
              </a:rPr>
              <a:t> handle large amounts of streaming data instantly.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Data visualization tools like Tableau and Power BI help us understand and visualize the data we analyze. </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Also, machine learning algorithms predict future outcomes, providing valuable insights for making proactive decisions.</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
        <p:nvSpPr>
          <p:cNvPr id="3" name="Title 2"/>
          <p:cNvSpPr>
            <a:spLocks noGrp="1"/>
          </p:cNvSpPr>
          <p:nvPr>
            <p:ph type="title"/>
          </p:nvPr>
        </p:nvSpPr>
        <p:spPr/>
        <p:txBody>
          <a:bodyPr/>
          <a:lstStyle/>
          <a:p>
            <a:pPr algn="ctr"/>
            <a:r>
              <a:rPr lang="en-US" dirty="0">
                <a:latin typeface="Cambria" panose="02040503050406030204" pitchFamily="18" charset="0"/>
                <a:ea typeface="Cambria" panose="02040503050406030204" pitchFamily="18" charset="0"/>
              </a:rPr>
              <a:t>Technologies and Tools</a:t>
            </a:r>
          </a:p>
        </p:txBody>
      </p:sp>
    </p:spTree>
    <p:extLst>
      <p:ext uri="{BB962C8B-B14F-4D97-AF65-F5344CB8AC3E}">
        <p14:creationId xmlns:p14="http://schemas.microsoft.com/office/powerpoint/2010/main" val="319847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09728" indent="0">
              <a:buNone/>
            </a:pPr>
            <a:r>
              <a:rPr lang="en-US" dirty="0"/>
              <a:t>Real-time analytics in </a:t>
            </a:r>
            <a:r>
              <a:rPr lang="en-US" dirty="0" err="1"/>
              <a:t>IoT</a:t>
            </a:r>
            <a:r>
              <a:rPr lang="en-US" dirty="0"/>
              <a:t> means gathering, processing, and studying data from </a:t>
            </a:r>
            <a:r>
              <a:rPr lang="en-US" dirty="0" err="1"/>
              <a:t>IoT</a:t>
            </a:r>
            <a:r>
              <a:rPr lang="en-US" dirty="0"/>
              <a:t> devices instantly. </a:t>
            </a:r>
          </a:p>
          <a:p>
            <a:pPr marL="109728" indent="0">
              <a:buNone/>
            </a:pPr>
            <a:r>
              <a:rPr lang="en-US" dirty="0"/>
              <a:t>Its goal is to get useful insights from this data right away. </a:t>
            </a:r>
          </a:p>
          <a:p>
            <a:pPr marL="109728" indent="0">
              <a:buNone/>
            </a:pPr>
            <a:r>
              <a:rPr lang="en-US" dirty="0"/>
              <a:t>This helps businesses and organizations react quickly to changes, spot trends, and make smart decisions to improve how they work and come up with new ideas.</a:t>
            </a:r>
          </a:p>
          <a:p>
            <a:pPr marL="114300" indent="0">
              <a:buNone/>
            </a:pPr>
            <a:br>
              <a:rPr lang="en-US" dirty="0"/>
            </a:br>
            <a:endParaRPr lang="en-US" dirty="0"/>
          </a:p>
        </p:txBody>
      </p:sp>
      <p:sp>
        <p:nvSpPr>
          <p:cNvPr id="2" name="Title 1"/>
          <p:cNvSpPr>
            <a:spLocks noGrp="1"/>
          </p:cNvSpPr>
          <p:nvPr>
            <p:ph type="title"/>
          </p:nvPr>
        </p:nvSpPr>
        <p:spPr/>
        <p:txBody>
          <a:bodyPr>
            <a:normAutofit/>
          </a:bodyPr>
          <a:lstStyle/>
          <a:p>
            <a:pPr algn="ctr"/>
            <a:r>
              <a:rPr lang="en-US" sz="4800" b="1" dirty="0">
                <a:solidFill>
                  <a:schemeClr val="tx2">
                    <a:lumMod val="75000"/>
                  </a:schemeClr>
                </a:solidFill>
              </a:rPr>
              <a:t>DEFINITION AND PURPOSE</a:t>
            </a:r>
            <a:endParaRPr lang="en-US" sz="4800" dirty="0">
              <a:solidFill>
                <a:schemeClr val="tx2">
                  <a:lumMod val="75000"/>
                </a:schemeClr>
              </a:solidFill>
            </a:endParaRPr>
          </a:p>
        </p:txBody>
      </p:sp>
    </p:spTree>
    <p:extLst>
      <p:ext uri="{BB962C8B-B14F-4D97-AF65-F5344CB8AC3E}">
        <p14:creationId xmlns:p14="http://schemas.microsoft.com/office/powerpoint/2010/main" val="2095786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t>Real-time analytics in </a:t>
            </a:r>
            <a:r>
              <a:rPr lang="en-US" dirty="0" err="1"/>
              <a:t>IoT</a:t>
            </a:r>
            <a:r>
              <a:rPr lang="en-US" dirty="0"/>
              <a:t> has numerous real-world applications.</a:t>
            </a:r>
          </a:p>
          <a:p>
            <a:pPr marL="109728" indent="0">
              <a:buNone/>
            </a:pPr>
            <a:endParaRPr lang="en-US" dirty="0"/>
          </a:p>
          <a:p>
            <a:r>
              <a:rPr lang="en-US" dirty="0"/>
              <a:t> In smart cities, it facilitates traffic management, energy optimization, and environmental monitoring.</a:t>
            </a:r>
          </a:p>
          <a:p>
            <a:pPr marL="109728" indent="0">
              <a:buNone/>
            </a:pPr>
            <a:r>
              <a:rPr lang="en-US" dirty="0"/>
              <a:t> </a:t>
            </a:r>
          </a:p>
          <a:p>
            <a:r>
              <a:rPr lang="en-US" dirty="0"/>
              <a:t>In industrial </a:t>
            </a:r>
            <a:r>
              <a:rPr lang="en-US" dirty="0" err="1"/>
              <a:t>IoT</a:t>
            </a:r>
            <a:r>
              <a:rPr lang="en-US" dirty="0"/>
              <a:t>, it enables predictive maintenance, optimizing production processes, and ensuring operational safety.</a:t>
            </a:r>
          </a:p>
          <a:p>
            <a:pPr marL="109728" indent="0">
              <a:buNone/>
            </a:pPr>
            <a:endParaRPr lang="en-US" dirty="0"/>
          </a:p>
          <a:p>
            <a:r>
              <a:rPr lang="en-US" dirty="0"/>
              <a:t> In healthcare, it aids in remote patient monitoring and early disease detection.</a:t>
            </a:r>
          </a:p>
          <a:p>
            <a:pPr marL="109728" indent="0">
              <a:buNone/>
            </a:pPr>
            <a:endParaRPr lang="en-US" dirty="0"/>
          </a:p>
          <a:p>
            <a:r>
              <a:rPr lang="en-US" dirty="0"/>
              <a:t> In manufacturing, it helps in detecting anomalies and optimizing supply chain operations.</a:t>
            </a:r>
          </a:p>
        </p:txBody>
      </p:sp>
      <p:sp>
        <p:nvSpPr>
          <p:cNvPr id="3" name="Title 2"/>
          <p:cNvSpPr>
            <a:spLocks noGrp="1"/>
          </p:cNvSpPr>
          <p:nvPr>
            <p:ph type="title"/>
          </p:nvPr>
        </p:nvSpPr>
        <p:spPr/>
        <p:txBody>
          <a:bodyPr/>
          <a:lstStyle/>
          <a:p>
            <a:pPr algn="ctr"/>
            <a:r>
              <a:rPr lang="en-US" dirty="0">
                <a:effectLst/>
                <a:latin typeface="Cambria" panose="02040503050406030204" pitchFamily="18" charset="0"/>
                <a:ea typeface="Cambria" panose="02040503050406030204" pitchFamily="18" charset="0"/>
              </a:rPr>
              <a:t>Use Cases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600482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493117"/>
            <a:ext cx="10515600" cy="4351338"/>
          </a:xfrm>
        </p:spPr>
        <p:txBody>
          <a:bodyPr>
            <a:normAutofit fontScale="85000" lnSpcReduction="20000"/>
          </a:bodyPr>
          <a:lstStyle/>
          <a:p>
            <a:r>
              <a:rPr lang="en-US" dirty="0">
                <a:latin typeface="Cambria" panose="02040503050406030204" pitchFamily="18" charset="0"/>
                <a:ea typeface="Cambria" panose="02040503050406030204" pitchFamily="18" charset="0"/>
              </a:rPr>
              <a:t>Despite its benefits, real-time analytics in </a:t>
            </a:r>
            <a:r>
              <a:rPr lang="en-US" dirty="0" err="1">
                <a:latin typeface="Cambria" panose="02040503050406030204" pitchFamily="18" charset="0"/>
                <a:ea typeface="Cambria" panose="02040503050406030204" pitchFamily="18" charset="0"/>
              </a:rPr>
              <a:t>IoT</a:t>
            </a:r>
            <a:r>
              <a:rPr lang="en-US" dirty="0">
                <a:latin typeface="Cambria" panose="02040503050406030204" pitchFamily="18" charset="0"/>
                <a:ea typeface="Cambria" panose="02040503050406030204" pitchFamily="18" charset="0"/>
              </a:rPr>
              <a:t> comes with challenges such as;</a:t>
            </a:r>
          </a:p>
          <a:p>
            <a:pPr marL="109728" indent="0">
              <a:buNone/>
            </a:pPr>
            <a:endParaRPr lang="en-US" dirty="0">
              <a:latin typeface="Cambria" panose="02040503050406030204" pitchFamily="18" charset="0"/>
              <a:ea typeface="Cambria" panose="02040503050406030204" pitchFamily="18" charset="0"/>
            </a:endParaRPr>
          </a:p>
          <a:p>
            <a:pPr>
              <a:buFont typeface="Wingdings" panose="05000000000000000000" pitchFamily="2" charset="2"/>
              <a:buChar char="§"/>
            </a:pPr>
            <a:r>
              <a:rPr lang="en-US" dirty="0">
                <a:latin typeface="Cambria" panose="02040503050406030204" pitchFamily="18" charset="0"/>
                <a:ea typeface="Cambria" panose="02040503050406030204" pitchFamily="18" charset="0"/>
              </a:rPr>
              <a:t>Handling large volumes of data.</a:t>
            </a:r>
          </a:p>
          <a:p>
            <a:pPr>
              <a:buFont typeface="Wingdings" panose="05000000000000000000" pitchFamily="2" charset="2"/>
              <a:buChar char="§"/>
            </a:pPr>
            <a:r>
              <a:rPr lang="en-US" dirty="0">
                <a:latin typeface="Cambria" panose="02040503050406030204" pitchFamily="18" charset="0"/>
                <a:ea typeface="Cambria" panose="02040503050406030204" pitchFamily="18" charset="0"/>
              </a:rPr>
              <a:t>Ensuring low latency.</a:t>
            </a:r>
          </a:p>
          <a:p>
            <a:pPr>
              <a:buFont typeface="Wingdings" panose="05000000000000000000" pitchFamily="2" charset="2"/>
              <a:buChar char="§"/>
            </a:pPr>
            <a:r>
              <a:rPr lang="en-US" sz="2400" dirty="0">
                <a:latin typeface="Cambria" panose="02040503050406030204" pitchFamily="18" charset="0"/>
                <a:ea typeface="Cambria" panose="02040503050406030204" pitchFamily="18" charset="0"/>
              </a:rPr>
              <a:t>Maintaining scalability. </a:t>
            </a:r>
          </a:p>
          <a:p>
            <a:pPr>
              <a:buFont typeface="Wingdings" panose="05000000000000000000" pitchFamily="2" charset="2"/>
              <a:buChar char="§"/>
            </a:pPr>
            <a:endParaRPr lang="en-US" sz="2400"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Solutions include using;</a:t>
            </a:r>
          </a:p>
          <a:p>
            <a:pPr marL="109728" indent="0">
              <a:buNone/>
            </a:pPr>
            <a:endParaRPr lang="en-US" dirty="0">
              <a:latin typeface="Cambria" panose="02040503050406030204" pitchFamily="18" charset="0"/>
              <a:ea typeface="Cambria" panose="02040503050406030204" pitchFamily="18" charset="0"/>
            </a:endParaRPr>
          </a:p>
          <a:p>
            <a:pPr>
              <a:buFont typeface="Arial" panose="020B0604020202020204" pitchFamily="34" charset="0"/>
              <a:buChar char="•"/>
            </a:pPr>
            <a:r>
              <a:rPr lang="en-US" dirty="0">
                <a:latin typeface="Cambria" panose="02040503050406030204" pitchFamily="18" charset="0"/>
                <a:ea typeface="Cambria" panose="02040503050406030204" pitchFamily="18" charset="0"/>
              </a:rPr>
              <a:t> Distributed computing architectures.</a:t>
            </a:r>
          </a:p>
          <a:p>
            <a:pPr>
              <a:buFont typeface="Arial" panose="020B0604020202020204" pitchFamily="34" charset="0"/>
              <a:buChar char="•"/>
            </a:pPr>
            <a:r>
              <a:rPr lang="en-US" dirty="0">
                <a:latin typeface="Cambria" panose="02040503050406030204" pitchFamily="18" charset="0"/>
                <a:ea typeface="Cambria" panose="02040503050406030204" pitchFamily="18" charset="0"/>
              </a:rPr>
              <a:t> Implementing data preprocessing techniques. </a:t>
            </a:r>
          </a:p>
          <a:p>
            <a:pPr>
              <a:buFont typeface="Arial" panose="020B0604020202020204" pitchFamily="34" charset="0"/>
              <a:buChar char="•"/>
            </a:pPr>
            <a:r>
              <a:rPr lang="en-US" dirty="0">
                <a:latin typeface="Cambria" panose="02040503050406030204" pitchFamily="18" charset="0"/>
                <a:ea typeface="Cambria" panose="02040503050406030204" pitchFamily="18" charset="0"/>
              </a:rPr>
              <a:t> Leveraging edge computing to reduce latency and bandwidth usage.</a:t>
            </a:r>
          </a:p>
        </p:txBody>
      </p:sp>
      <p:sp>
        <p:nvSpPr>
          <p:cNvPr id="3" name="Title 2"/>
          <p:cNvSpPr>
            <a:spLocks noGrp="1"/>
          </p:cNvSpPr>
          <p:nvPr>
            <p:ph type="title"/>
          </p:nvPr>
        </p:nvSpPr>
        <p:spPr/>
        <p:txBody>
          <a:bodyPr/>
          <a:lstStyle/>
          <a:p>
            <a:pPr algn="ctr"/>
            <a:r>
              <a:rPr lang="en-US" dirty="0">
                <a:effectLst/>
                <a:latin typeface="Cambria" panose="02040503050406030204" pitchFamily="18" charset="0"/>
                <a:ea typeface="Cambria" panose="02040503050406030204" pitchFamily="18" charset="0"/>
              </a:rPr>
              <a:t>Challenges and Solutions</a:t>
            </a:r>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834168195"/>
      </p:ext>
    </p:extLst>
  </p:cSld>
  <p:clrMapOvr>
    <a:masterClrMapping/>
  </p:clrMapOvr>
  <mc:AlternateContent xmlns:mc="http://schemas.openxmlformats.org/markup-compatibility/2006" xmlns:p14="http://schemas.microsoft.com/office/powerpoint/2010/main">
    <mc:Choice Requires="p14">
      <p:transition spd="slow" p14:dur="2750">
        <p:split orient="vert"/>
      </p:transition>
    </mc:Choice>
    <mc:Fallback xmlns="">
      <p:transition spd="slow">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4800" dirty="0"/>
              <a:t>ENERGY EFFICIENCY IN DISTRIBUTED INTERNET OF THINGS (IoT) SYSTEMS.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David Awitor.</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424E-8FB9-498A-B404-378ACEBA7F96}"/>
              </a:ext>
            </a:extLst>
          </p:cNvPr>
          <p:cNvSpPr>
            <a:spLocks noGrp="1"/>
          </p:cNvSpPr>
          <p:nvPr>
            <p:ph type="title"/>
          </p:nvPr>
        </p:nvSpPr>
        <p:spPr/>
        <p:txBody>
          <a:bodyPr/>
          <a:lstStyle/>
          <a:p>
            <a:r>
              <a:rPr lang="en-US" dirty="0"/>
              <a:t>ENERGY EFFICIENCY</a:t>
            </a:r>
          </a:p>
        </p:txBody>
      </p:sp>
      <p:sp>
        <p:nvSpPr>
          <p:cNvPr id="3" name="Content Placeholder 2">
            <a:extLst>
              <a:ext uri="{FF2B5EF4-FFF2-40B4-BE49-F238E27FC236}">
                <a16:creationId xmlns:a16="http://schemas.microsoft.com/office/drawing/2014/main" id="{D8FF5455-71DC-4E75-93D7-7BB8E96BEF64}"/>
              </a:ext>
            </a:extLst>
          </p:cNvPr>
          <p:cNvSpPr>
            <a:spLocks noGrp="1"/>
          </p:cNvSpPr>
          <p:nvPr>
            <p:ph idx="1"/>
          </p:nvPr>
        </p:nvSpPr>
        <p:spPr/>
        <p:txBody>
          <a:bodyPr>
            <a:normAutofit lnSpcReduction="10000"/>
          </a:bodyPr>
          <a:lstStyle/>
          <a:p>
            <a:pPr>
              <a:buFont typeface="Wingdings" panose="05000000000000000000" pitchFamily="2" charset="2"/>
              <a:buChar char="v"/>
            </a:pPr>
            <a:r>
              <a:rPr lang="en-US" b="0" i="0" dirty="0">
                <a:solidFill>
                  <a:srgbClr val="1F1F1F"/>
                </a:solidFill>
                <a:effectLst/>
                <a:latin typeface="Google Sans"/>
              </a:rPr>
              <a:t>Energy efficiency is a concept that goes beyond simply using less energy. It's a philosophy and a set of practices aimed at getting the most usable output from the least amount of energy input.</a:t>
            </a:r>
          </a:p>
          <a:p>
            <a:pPr>
              <a:buFont typeface="Wingdings" panose="05000000000000000000" pitchFamily="2" charset="2"/>
              <a:buChar char="v"/>
            </a:pPr>
            <a:r>
              <a:rPr lang="en-US" dirty="0">
                <a:solidFill>
                  <a:srgbClr val="1F1F1F"/>
                </a:solidFill>
                <a:latin typeface="Google Sans"/>
              </a:rPr>
              <a:t>In other words, energy efficiency focusses on g</a:t>
            </a:r>
            <a:r>
              <a:rPr lang="en-US" b="0" i="0" dirty="0">
                <a:solidFill>
                  <a:srgbClr val="1F1F1F"/>
                </a:solidFill>
                <a:effectLst/>
                <a:latin typeface="Google Sans"/>
              </a:rPr>
              <a:t>etting the most out of the energy you use with the aim of reducing the amount of energy required to perform a specific task or achieve a desired outcome.</a:t>
            </a:r>
          </a:p>
          <a:p>
            <a:pPr>
              <a:buFont typeface="Wingdings" panose="05000000000000000000" pitchFamily="2" charset="2"/>
              <a:buChar char="v"/>
            </a:pPr>
            <a:r>
              <a:rPr lang="en-US" dirty="0">
                <a:solidFill>
                  <a:srgbClr val="1F1F1F"/>
                </a:solidFill>
                <a:latin typeface="Google Sans"/>
              </a:rPr>
              <a:t>Talking about energy efficiency brings into mind ways we manage this energy in distributed IoT systems and that is when energy management comes into play.</a:t>
            </a:r>
          </a:p>
          <a:p>
            <a:pPr>
              <a:buFont typeface="Wingdings" panose="05000000000000000000" pitchFamily="2" charset="2"/>
              <a:buChar char="v"/>
            </a:pPr>
            <a:r>
              <a:rPr lang="en-US" b="1" dirty="0"/>
              <a:t>Energy management </a:t>
            </a:r>
            <a:r>
              <a:rPr lang="en-US" dirty="0"/>
              <a:t>is the process of monitoring, controlling, and conserving energy usage in distributed internet of things systems.</a:t>
            </a:r>
          </a:p>
        </p:txBody>
      </p:sp>
    </p:spTree>
    <p:extLst>
      <p:ext uri="{BB962C8B-B14F-4D97-AF65-F5344CB8AC3E}">
        <p14:creationId xmlns:p14="http://schemas.microsoft.com/office/powerpoint/2010/main" val="1604845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CEF32-8712-4CCE-87AA-ED1774397CDF}"/>
              </a:ext>
            </a:extLst>
          </p:cNvPr>
          <p:cNvSpPr>
            <a:spLocks noGrp="1"/>
          </p:cNvSpPr>
          <p:nvPr>
            <p:ph type="title"/>
          </p:nvPr>
        </p:nvSpPr>
        <p:spPr>
          <a:xfrm>
            <a:off x="1097280" y="286603"/>
            <a:ext cx="10058400" cy="1400795"/>
          </a:xfrm>
        </p:spPr>
        <p:txBody>
          <a:bodyPr/>
          <a:lstStyle/>
          <a:p>
            <a:r>
              <a:rPr lang="en-US" dirty="0"/>
              <a:t>DISTRIBUTED IoT</a:t>
            </a:r>
          </a:p>
        </p:txBody>
      </p:sp>
      <p:sp>
        <p:nvSpPr>
          <p:cNvPr id="3" name="Content Placeholder 2">
            <a:extLst>
              <a:ext uri="{FF2B5EF4-FFF2-40B4-BE49-F238E27FC236}">
                <a16:creationId xmlns:a16="http://schemas.microsoft.com/office/drawing/2014/main" id="{3CB87AC2-AF1C-41B2-9737-3C5CFC28D9B9}"/>
              </a:ext>
            </a:extLst>
          </p:cNvPr>
          <p:cNvSpPr>
            <a:spLocks noGrp="1"/>
          </p:cNvSpPr>
          <p:nvPr>
            <p:ph idx="1"/>
          </p:nvPr>
        </p:nvSpPr>
        <p:spPr/>
        <p:txBody>
          <a:bodyPr>
            <a:normAutofit fontScale="77500" lnSpcReduction="20000"/>
          </a:bodyPr>
          <a:lstStyle/>
          <a:p>
            <a:pPr>
              <a:buFont typeface="Wingdings" panose="05000000000000000000" pitchFamily="2" charset="2"/>
              <a:buChar char="v"/>
            </a:pPr>
            <a:r>
              <a:rPr lang="en-US" b="0" i="0" dirty="0">
                <a:solidFill>
                  <a:srgbClr val="1F1F1F"/>
                </a:solidFill>
                <a:effectLst/>
                <a:latin typeface="Google Sans"/>
              </a:rPr>
              <a:t>Distributed IoT, also known as Fog Computing IoT or Edge Computing IoT, is a paradigm shift in the way we connect and manage devices within the Internet of Things (IoT).</a:t>
            </a:r>
          </a:p>
          <a:p>
            <a:pPr>
              <a:buFont typeface="Wingdings" panose="05000000000000000000" pitchFamily="2" charset="2"/>
              <a:buChar char="v"/>
            </a:pPr>
            <a:r>
              <a:rPr lang="en-US" dirty="0">
                <a:solidFill>
                  <a:srgbClr val="1F1F1F"/>
                </a:solidFill>
                <a:latin typeface="Google Sans"/>
              </a:rPr>
              <a:t>Within the years of</a:t>
            </a:r>
            <a:r>
              <a:rPr lang="en-US" b="0" i="0" dirty="0">
                <a:solidFill>
                  <a:srgbClr val="1F1F1F"/>
                </a:solidFill>
                <a:effectLst/>
                <a:latin typeface="Google Sans"/>
              </a:rPr>
              <a:t> </a:t>
            </a:r>
            <a:r>
              <a:rPr lang="en-US" b="1" i="0" dirty="0">
                <a:solidFill>
                  <a:srgbClr val="1F1F1F"/>
                </a:solidFill>
                <a:effectLst/>
                <a:latin typeface="Google Sans"/>
              </a:rPr>
              <a:t>1990 - Mid-2010</a:t>
            </a:r>
            <a:r>
              <a:rPr lang="en-US" i="0" dirty="0">
                <a:solidFill>
                  <a:srgbClr val="1F1F1F"/>
                </a:solidFill>
                <a:effectLst/>
                <a:latin typeface="Google Sans"/>
              </a:rPr>
              <a:t>, Traditional Centralized IoT dominated the world making all devices to collect and send data to a </a:t>
            </a:r>
            <a:r>
              <a:rPr lang="en-US" b="0" i="0" dirty="0">
                <a:solidFill>
                  <a:srgbClr val="1F1F1F"/>
                </a:solidFill>
                <a:effectLst/>
                <a:latin typeface="Google Sans"/>
              </a:rPr>
              <a:t>centralized cloud server regarded as a giant brain</a:t>
            </a:r>
            <a:r>
              <a:rPr lang="en-US" i="0" dirty="0">
                <a:solidFill>
                  <a:srgbClr val="1F1F1F"/>
                </a:solidFill>
                <a:effectLst/>
                <a:latin typeface="Google Sans"/>
              </a:rPr>
              <a:t> for </a:t>
            </a:r>
            <a:r>
              <a:rPr lang="en-US" b="0" i="0" dirty="0">
                <a:solidFill>
                  <a:srgbClr val="1F1F1F"/>
                </a:solidFill>
                <a:effectLst/>
                <a:latin typeface="Google Sans"/>
              </a:rPr>
              <a:t>processing and analysis.</a:t>
            </a:r>
          </a:p>
          <a:p>
            <a:pPr>
              <a:buFont typeface="Wingdings" panose="05000000000000000000" pitchFamily="2" charset="2"/>
              <a:buChar char="v"/>
            </a:pPr>
            <a:r>
              <a:rPr lang="en-US" b="0" i="0" dirty="0">
                <a:solidFill>
                  <a:srgbClr val="1F1F1F"/>
                </a:solidFill>
                <a:effectLst/>
                <a:latin typeface="Google Sans"/>
              </a:rPr>
              <a:t>This approach works well for small deployments, but struggles with scalability and latency as the number of devices grow and hence the need for a distributed approach to IoT. It is predicted that the quantity of Internet of Things (IoT) gadgets across the globe will increase nearly threefold, rising from 9.7 billion in 2020 to over 29 billion in 2030.</a:t>
            </a:r>
          </a:p>
          <a:p>
            <a:pPr>
              <a:buFont typeface="Wingdings" panose="05000000000000000000" pitchFamily="2" charset="2"/>
              <a:buChar char="v"/>
            </a:pPr>
            <a:r>
              <a:rPr lang="en-US" dirty="0">
                <a:solidFill>
                  <a:srgbClr val="1F1F1F"/>
                </a:solidFill>
                <a:latin typeface="Google Sans"/>
              </a:rPr>
              <a:t>Distributed IoT therefore </a:t>
            </a:r>
            <a:r>
              <a:rPr lang="en-US" b="0" i="0" dirty="0">
                <a:solidFill>
                  <a:srgbClr val="1F1F1F"/>
                </a:solidFill>
                <a:effectLst/>
                <a:latin typeface="Google Sans"/>
              </a:rPr>
              <a:t>Empowers devices and edge computing nodes to process and analyze data locally, before potentially sending it to the cloud. Think of it as distributing intelligence throughout the network, closer to the data source. Devices become mini-brains, making real-time decisions without relying solely on the cloud.</a:t>
            </a:r>
          </a:p>
          <a:p>
            <a:pPr>
              <a:buFont typeface="Wingdings" panose="05000000000000000000" pitchFamily="2" charset="2"/>
              <a:buChar char="v"/>
            </a:pPr>
            <a:endParaRPr lang="en-US" b="0" i="0" dirty="0">
              <a:solidFill>
                <a:srgbClr val="1F1F1F"/>
              </a:solidFill>
              <a:effectLst/>
              <a:latin typeface="Google Sans"/>
            </a:endParaRPr>
          </a:p>
          <a:p>
            <a:pPr algn="l">
              <a:buFont typeface="Wingdings" panose="05000000000000000000" pitchFamily="2" charset="2"/>
              <a:buChar char="v"/>
            </a:pPr>
            <a:endParaRPr lang="en-US" b="0" i="0" dirty="0">
              <a:solidFill>
                <a:srgbClr val="1F1F1F"/>
              </a:solidFill>
              <a:effectLst/>
              <a:latin typeface="Google Sans"/>
            </a:endParaRPr>
          </a:p>
          <a:p>
            <a:pPr>
              <a:buFont typeface="Wingdings" panose="05000000000000000000" pitchFamily="2" charset="2"/>
              <a:buChar char="v"/>
            </a:pPr>
            <a:endParaRPr lang="en-US" b="0" i="0" dirty="0">
              <a:solidFill>
                <a:srgbClr val="1F1F1F"/>
              </a:solidFill>
              <a:effectLst/>
              <a:latin typeface="Google Sans"/>
            </a:endParaRPr>
          </a:p>
          <a:p>
            <a:pPr>
              <a:buFont typeface="Wingdings" panose="05000000000000000000" pitchFamily="2" charset="2"/>
              <a:buChar char="v"/>
            </a:pPr>
            <a:endParaRPr lang="en-US" i="0" dirty="0">
              <a:solidFill>
                <a:srgbClr val="1F1F1F"/>
              </a:solidFill>
              <a:effectLst/>
              <a:latin typeface="Google Sans"/>
            </a:endParaRPr>
          </a:p>
          <a:p>
            <a:endParaRPr lang="en-US" dirty="0"/>
          </a:p>
        </p:txBody>
      </p:sp>
    </p:spTree>
    <p:extLst>
      <p:ext uri="{BB962C8B-B14F-4D97-AF65-F5344CB8AC3E}">
        <p14:creationId xmlns:p14="http://schemas.microsoft.com/office/powerpoint/2010/main" val="18353825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C784-1D52-43DD-9674-FD2B70DA6B27}"/>
              </a:ext>
            </a:extLst>
          </p:cNvPr>
          <p:cNvSpPr>
            <a:spLocks noGrp="1"/>
          </p:cNvSpPr>
          <p:nvPr>
            <p:ph type="title"/>
          </p:nvPr>
        </p:nvSpPr>
        <p:spPr/>
        <p:txBody>
          <a:bodyPr/>
          <a:lstStyle/>
          <a:p>
            <a:r>
              <a:rPr lang="en-US" b="1" i="0" dirty="0">
                <a:solidFill>
                  <a:srgbClr val="1F1F1F"/>
                </a:solidFill>
                <a:effectLst/>
                <a:latin typeface="Google Sans"/>
              </a:rPr>
              <a:t>Benefits of Distributed IoT:</a:t>
            </a:r>
            <a:endParaRPr lang="en-US" dirty="0"/>
          </a:p>
        </p:txBody>
      </p:sp>
      <p:sp>
        <p:nvSpPr>
          <p:cNvPr id="3" name="Content Placeholder 2">
            <a:extLst>
              <a:ext uri="{FF2B5EF4-FFF2-40B4-BE49-F238E27FC236}">
                <a16:creationId xmlns:a16="http://schemas.microsoft.com/office/drawing/2014/main" id="{E045060A-B6C8-4114-98B7-48BA978B14D1}"/>
              </a:ext>
            </a:extLst>
          </p:cNvPr>
          <p:cNvSpPr>
            <a:spLocks noGrp="1"/>
          </p:cNvSpPr>
          <p:nvPr>
            <p:ph idx="1"/>
          </p:nvPr>
        </p:nvSpPr>
        <p:spPr/>
        <p:txBody>
          <a:bodyPr/>
          <a:lstStyle/>
          <a:p>
            <a:pPr>
              <a:buFont typeface="Wingdings" panose="05000000000000000000" pitchFamily="2" charset="2"/>
              <a:buChar char="v"/>
            </a:pPr>
            <a:r>
              <a:rPr lang="en-US" b="1" i="0" dirty="0">
                <a:solidFill>
                  <a:srgbClr val="1F1F1F"/>
                </a:solidFill>
                <a:effectLst/>
                <a:latin typeface="Google Sans"/>
              </a:rPr>
              <a:t> Efficiency:</a:t>
            </a:r>
            <a:r>
              <a:rPr lang="en-US" b="0" i="0" dirty="0">
                <a:solidFill>
                  <a:srgbClr val="1F1F1F"/>
                </a:solidFill>
                <a:effectLst/>
                <a:latin typeface="Google Sans"/>
              </a:rPr>
              <a:t> Reduces energy consumption by processing data locally instead of constantly transmitting it to the cloud.</a:t>
            </a:r>
          </a:p>
          <a:p>
            <a:pPr>
              <a:buFont typeface="Wingdings" panose="05000000000000000000" pitchFamily="2" charset="2"/>
              <a:buChar char="v"/>
            </a:pPr>
            <a:r>
              <a:rPr lang="en-US" b="1" i="0" dirty="0">
                <a:solidFill>
                  <a:srgbClr val="1F1F1F"/>
                </a:solidFill>
                <a:effectLst/>
                <a:latin typeface="Google Sans"/>
              </a:rPr>
              <a:t> Scalability:</a:t>
            </a:r>
            <a:r>
              <a:rPr lang="en-US" b="0" i="0" dirty="0">
                <a:solidFill>
                  <a:srgbClr val="1F1F1F"/>
                </a:solidFill>
                <a:effectLst/>
                <a:latin typeface="Google Sans"/>
              </a:rPr>
              <a:t> The network can accommodate a significant increase in connected devices without performance issues.</a:t>
            </a:r>
          </a:p>
          <a:p>
            <a:pPr>
              <a:buFont typeface="Wingdings" panose="05000000000000000000" pitchFamily="2" charset="2"/>
              <a:buChar char="v"/>
            </a:pPr>
            <a:r>
              <a:rPr lang="en-US" b="1" i="0" dirty="0">
                <a:solidFill>
                  <a:srgbClr val="1F1F1F"/>
                </a:solidFill>
                <a:effectLst/>
                <a:latin typeface="Google Sans"/>
              </a:rPr>
              <a:t> Real-time Decisions:</a:t>
            </a:r>
            <a:r>
              <a:rPr lang="en-US" b="0" i="0" dirty="0">
                <a:solidFill>
                  <a:srgbClr val="1F1F1F"/>
                </a:solidFill>
                <a:effectLst/>
                <a:latin typeface="Google Sans"/>
              </a:rPr>
              <a:t> Enables faster response times for applications requiring immediate action (e.g., industrial automation).</a:t>
            </a:r>
          </a:p>
          <a:p>
            <a:pPr>
              <a:buFont typeface="Wingdings" panose="05000000000000000000" pitchFamily="2" charset="2"/>
              <a:buChar char="v"/>
            </a:pPr>
            <a:r>
              <a:rPr lang="en-US" b="1" i="0" dirty="0">
                <a:solidFill>
                  <a:srgbClr val="1F1F1F"/>
                </a:solidFill>
                <a:effectLst/>
                <a:latin typeface="Google Sans"/>
              </a:rPr>
              <a:t> Security:</a:t>
            </a:r>
            <a:r>
              <a:rPr lang="en-US" b="0" i="0" dirty="0">
                <a:solidFill>
                  <a:srgbClr val="1F1F1F"/>
                </a:solidFill>
                <a:effectLst/>
                <a:latin typeface="Google Sans"/>
              </a:rPr>
              <a:t> Sensitive data can be processed locally, potentially reducing security risks associated with cloud storage.</a:t>
            </a:r>
          </a:p>
        </p:txBody>
      </p:sp>
    </p:spTree>
    <p:extLst>
      <p:ext uri="{BB962C8B-B14F-4D97-AF65-F5344CB8AC3E}">
        <p14:creationId xmlns:p14="http://schemas.microsoft.com/office/powerpoint/2010/main" val="22664840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26E02-57CF-4931-BBFC-F3B7D990B808}"/>
              </a:ext>
            </a:extLst>
          </p:cNvPr>
          <p:cNvSpPr>
            <a:spLocks noGrp="1"/>
          </p:cNvSpPr>
          <p:nvPr>
            <p:ph type="title"/>
          </p:nvPr>
        </p:nvSpPr>
        <p:spPr/>
        <p:txBody>
          <a:bodyPr>
            <a:normAutofit/>
          </a:bodyPr>
          <a:lstStyle/>
          <a:p>
            <a:r>
              <a:rPr lang="en-US" sz="4400" dirty="0"/>
              <a:t>Challenges of Energy Consumption</a:t>
            </a:r>
          </a:p>
        </p:txBody>
      </p:sp>
      <p:sp>
        <p:nvSpPr>
          <p:cNvPr id="3" name="Content Placeholder 2">
            <a:extLst>
              <a:ext uri="{FF2B5EF4-FFF2-40B4-BE49-F238E27FC236}">
                <a16:creationId xmlns:a16="http://schemas.microsoft.com/office/drawing/2014/main" id="{00CAEDDE-30FD-46B9-A8AC-55A29E03FF23}"/>
              </a:ext>
            </a:extLst>
          </p:cNvPr>
          <p:cNvSpPr>
            <a:spLocks noGrp="1"/>
          </p:cNvSpPr>
          <p:nvPr>
            <p:ph idx="1"/>
          </p:nvPr>
        </p:nvSpPr>
        <p:spPr/>
        <p:txBody>
          <a:bodyPr/>
          <a:lstStyle/>
          <a:p>
            <a:pPr>
              <a:buFont typeface="Wingdings" panose="05000000000000000000" pitchFamily="2" charset="2"/>
              <a:buChar char="Ø"/>
            </a:pPr>
            <a:r>
              <a:rPr lang="en-US" dirty="0"/>
              <a:t> Distributed IoT systems, while offering widespread connectivity and data collection capabilities, face unique challenges regarding energy efficiency due to the large number of resource-constrained devices often powered by batteries.</a:t>
            </a:r>
          </a:p>
          <a:p>
            <a:pPr>
              <a:buFont typeface="Wingdings" panose="05000000000000000000" pitchFamily="2" charset="2"/>
              <a:buChar char="v"/>
            </a:pPr>
            <a:r>
              <a:rPr lang="en-US" dirty="0"/>
              <a:t>Limited battery life of resource-constrained devices</a:t>
            </a:r>
          </a:p>
          <a:p>
            <a:pPr>
              <a:buFont typeface="Wingdings" panose="05000000000000000000" pitchFamily="2" charset="2"/>
              <a:buChar char="v"/>
            </a:pPr>
            <a:r>
              <a:rPr lang="en-US" dirty="0"/>
              <a:t> Frequent data transmission leading to high energy consumption.</a:t>
            </a:r>
          </a:p>
          <a:p>
            <a:pPr>
              <a:buFont typeface="Wingdings" panose="05000000000000000000" pitchFamily="2" charset="2"/>
              <a:buChar char="v"/>
            </a:pPr>
            <a:r>
              <a:rPr lang="en-US" dirty="0"/>
              <a:t> Environmental impact of e-waste generated by battery replacements.</a:t>
            </a:r>
          </a:p>
          <a:p>
            <a:pPr>
              <a:buFont typeface="Wingdings" panose="05000000000000000000" pitchFamily="2" charset="2"/>
              <a:buChar char="v"/>
            </a:pPr>
            <a:endParaRPr lang="en-US" dirty="0"/>
          </a:p>
          <a:p>
            <a:pPr>
              <a:buFont typeface="Wingdings" panose="05000000000000000000" pitchFamily="2" charset="2"/>
              <a:buChar char="v"/>
            </a:pPr>
            <a:endParaRPr lang="en-US" dirty="0"/>
          </a:p>
        </p:txBody>
      </p:sp>
    </p:spTree>
    <p:extLst>
      <p:ext uri="{BB962C8B-B14F-4D97-AF65-F5344CB8AC3E}">
        <p14:creationId xmlns:p14="http://schemas.microsoft.com/office/powerpoint/2010/main" val="204570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Five-layered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000" b="1" dirty="0"/>
              <a:t>Business layer</a:t>
            </a:r>
          </a:p>
          <a:p>
            <a:pPr indent="457200">
              <a:lnSpc>
                <a:spcPct val="170000"/>
              </a:lnSpc>
              <a:buFont typeface="Arial" panose="020B0604020202020204" pitchFamily="34" charset="0"/>
              <a:buNone/>
            </a:pPr>
            <a:r>
              <a:rPr lang="en-US" sz="2000" dirty="0"/>
              <a:t>Manages the entire IoT system,its functionality and business models</a:t>
            </a:r>
          </a:p>
          <a:p>
            <a:pPr marL="342900" indent="-342900">
              <a:lnSpc>
                <a:spcPct val="170000"/>
              </a:lnSpc>
              <a:buFont typeface="Wingdings" panose="05000000000000000000" charset="0"/>
              <a:buChar char="q"/>
            </a:pPr>
            <a:r>
              <a:rPr lang="en-US" sz="2000" b="1" dirty="0">
                <a:sym typeface="+mn-ea"/>
              </a:rPr>
              <a:t>Application layer</a:t>
            </a:r>
            <a:endParaRPr lang="en-US" sz="2000" b="1" dirty="0"/>
          </a:p>
          <a:p>
            <a:pPr indent="457200">
              <a:lnSpc>
                <a:spcPct val="170000"/>
              </a:lnSpc>
              <a:buFont typeface="Arial" panose="020B0604020202020204" pitchFamily="34" charset="0"/>
              <a:buNone/>
            </a:pPr>
            <a:r>
              <a:rPr lang="en-US" sz="2000" dirty="0">
                <a:sym typeface="+mn-ea"/>
              </a:rPr>
              <a:t>Provides application-specific services to users</a:t>
            </a:r>
          </a:p>
          <a:p>
            <a:pPr marL="342900" indent="-342900">
              <a:lnSpc>
                <a:spcPct val="170000"/>
              </a:lnSpc>
              <a:buFont typeface="Wingdings" panose="05000000000000000000" charset="0"/>
              <a:buChar char="q"/>
            </a:pPr>
            <a:r>
              <a:rPr lang="en-US" sz="2000" b="1" dirty="0">
                <a:sym typeface="+mn-ea"/>
              </a:rPr>
              <a:t>Processing layer</a:t>
            </a:r>
            <a:endParaRPr lang="en-US" sz="2000" b="1" dirty="0"/>
          </a:p>
          <a:p>
            <a:pPr indent="457200">
              <a:lnSpc>
                <a:spcPct val="170000"/>
              </a:lnSpc>
              <a:buFont typeface="Arial" panose="020B0604020202020204" pitchFamily="34" charset="0"/>
              <a:buNone/>
            </a:pPr>
            <a:r>
              <a:rPr lang="en-US" sz="2000" dirty="0"/>
              <a:t>Analyses, stores and processes large data sets here</a:t>
            </a:r>
          </a:p>
          <a:p>
            <a:pPr marL="342900" indent="-342900">
              <a:lnSpc>
                <a:spcPct val="170000"/>
              </a:lnSpc>
              <a:buFont typeface="Wingdings" panose="05000000000000000000" charset="0"/>
              <a:buChar char="q"/>
            </a:pPr>
            <a:r>
              <a:rPr lang="en-US" sz="2000" b="1" dirty="0"/>
              <a:t>Network or Transport layer</a:t>
            </a:r>
          </a:p>
          <a:p>
            <a:pPr indent="457200">
              <a:lnSpc>
                <a:spcPct val="170000"/>
              </a:lnSpc>
              <a:buFont typeface="Arial" panose="020B0604020202020204" pitchFamily="34" charset="0"/>
              <a:buNone/>
            </a:pPr>
            <a:r>
              <a:rPr lang="en-US" sz="2000" dirty="0"/>
              <a:t>Connects,disconnects and translates devices over a network</a:t>
            </a:r>
          </a:p>
          <a:p>
            <a:pPr marL="342900" indent="-342900">
              <a:lnSpc>
                <a:spcPct val="170000"/>
              </a:lnSpc>
              <a:buFont typeface="Wingdings" panose="05000000000000000000" charset="0"/>
              <a:buChar char="q"/>
            </a:pPr>
            <a:r>
              <a:rPr lang="en-US" sz="2000" b="1" dirty="0"/>
              <a:t>Perception or Physical layer</a:t>
            </a:r>
          </a:p>
          <a:p>
            <a:pPr indent="457200">
              <a:lnSpc>
                <a:spcPct val="170000"/>
              </a:lnSpc>
              <a:buFont typeface="Arial" panose="020B0604020202020204" pitchFamily="34" charset="0"/>
              <a:buNone/>
            </a:pPr>
            <a:r>
              <a:rPr lang="en-US" sz="2000" dirty="0"/>
              <a:t>Sensors gathers information from the environment</a:t>
            </a:r>
          </a:p>
        </p:txBody>
      </p:sp>
      <p:pic>
        <p:nvPicPr>
          <p:cNvPr id="6" name="Picture 5" descr="IMG_256"/>
          <p:cNvPicPr>
            <a:picLocks noChangeAspect="1"/>
          </p:cNvPicPr>
          <p:nvPr/>
        </p:nvPicPr>
        <p:blipFill>
          <a:blip r:embed="rId2"/>
          <a:stretch>
            <a:fillRect/>
          </a:stretch>
        </p:blipFill>
        <p:spPr>
          <a:xfrm>
            <a:off x="7195185" y="1516380"/>
            <a:ext cx="4641215" cy="480695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65EA-0FD7-4EF7-B5DE-E2D237582DBA}"/>
              </a:ext>
            </a:extLst>
          </p:cNvPr>
          <p:cNvSpPr>
            <a:spLocks noGrp="1"/>
          </p:cNvSpPr>
          <p:nvPr>
            <p:ph type="title"/>
          </p:nvPr>
        </p:nvSpPr>
        <p:spPr/>
        <p:txBody>
          <a:bodyPr/>
          <a:lstStyle/>
          <a:p>
            <a:r>
              <a:rPr lang="en-US" dirty="0"/>
              <a:t>Techniques for Energy Efficiency</a:t>
            </a:r>
          </a:p>
        </p:txBody>
      </p:sp>
      <p:sp>
        <p:nvSpPr>
          <p:cNvPr id="3" name="Content Placeholder 2">
            <a:extLst>
              <a:ext uri="{FF2B5EF4-FFF2-40B4-BE49-F238E27FC236}">
                <a16:creationId xmlns:a16="http://schemas.microsoft.com/office/drawing/2014/main" id="{F5D0E5D1-7727-4DC0-92DF-C87C767CF767}"/>
              </a:ext>
            </a:extLst>
          </p:cNvPr>
          <p:cNvSpPr>
            <a:spLocks noGrp="1"/>
          </p:cNvSpPr>
          <p:nvPr>
            <p:ph idx="1"/>
          </p:nvPr>
        </p:nvSpPr>
        <p:spPr/>
        <p:txBody>
          <a:bodyPr>
            <a:normAutofit fontScale="92500" lnSpcReduction="10000"/>
          </a:bodyPr>
          <a:lstStyle/>
          <a:p>
            <a:pPr>
              <a:buFont typeface="Wingdings" panose="05000000000000000000" pitchFamily="2" charset="2"/>
              <a:buChar char="Ø"/>
            </a:pPr>
            <a:r>
              <a:rPr lang="en-US" dirty="0"/>
              <a:t> </a:t>
            </a:r>
            <a:r>
              <a:rPr lang="en-US" b="1" dirty="0"/>
              <a:t>Device-Level Optimization: </a:t>
            </a:r>
            <a:r>
              <a:rPr lang="en-US" dirty="0"/>
              <a:t>Optimizing individual devices for low power consumption is crucial. This involves:</a:t>
            </a:r>
          </a:p>
          <a:p>
            <a:pPr>
              <a:buFont typeface="Wingdings" panose="05000000000000000000" pitchFamily="2" charset="2"/>
              <a:buChar char="v"/>
            </a:pPr>
            <a:r>
              <a:rPr lang="en-US" dirty="0"/>
              <a:t>Hardware selection: Choosing low-power microcontrollers with efficient processing capabilities and sleep modes.</a:t>
            </a:r>
          </a:p>
          <a:p>
            <a:pPr>
              <a:buFont typeface="Wingdings" panose="05000000000000000000" pitchFamily="2" charset="2"/>
              <a:buChar char="v"/>
            </a:pPr>
            <a:r>
              <a:rPr lang="en-US" dirty="0"/>
              <a:t> </a:t>
            </a:r>
            <a:r>
              <a:rPr lang="en-US" b="1" dirty="0"/>
              <a:t>Software optimization</a:t>
            </a:r>
            <a:r>
              <a:rPr lang="en-US" dirty="0"/>
              <a:t>: Developing application logic that minimizes unnecessary processing, utilizes low-power communication protocols (e.g., Bluetooth Low Energy), and leverages hardware features like sleep timers and power gating (disabling unused hardware components).</a:t>
            </a:r>
          </a:p>
          <a:p>
            <a:pPr>
              <a:buFont typeface="Wingdings" panose="05000000000000000000" pitchFamily="2" charset="2"/>
              <a:buChar char="v"/>
            </a:pPr>
            <a:r>
              <a:rPr lang="en-US" dirty="0"/>
              <a:t> </a:t>
            </a:r>
            <a:r>
              <a:rPr lang="en-US" b="1" dirty="0"/>
              <a:t>Data aggregation and filtering</a:t>
            </a:r>
            <a:r>
              <a:rPr lang="en-US" dirty="0"/>
              <a:t>: Pre-processing and filtering data on the device itself before transmission can significantly reduce the amount of data sent, minimizing energy consumption for communication.</a:t>
            </a:r>
          </a:p>
          <a:p>
            <a:pPr>
              <a:buFont typeface="Wingdings" panose="05000000000000000000" pitchFamily="2" charset="2"/>
              <a:buChar char="Ø"/>
            </a:pPr>
            <a:endParaRPr lang="en-US" b="1" dirty="0"/>
          </a:p>
        </p:txBody>
      </p:sp>
    </p:spTree>
    <p:extLst>
      <p:ext uri="{BB962C8B-B14F-4D97-AF65-F5344CB8AC3E}">
        <p14:creationId xmlns:p14="http://schemas.microsoft.com/office/powerpoint/2010/main" val="25092135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4120E-A580-4D81-A5B2-26888C5E3F55}"/>
              </a:ext>
            </a:extLst>
          </p:cNvPr>
          <p:cNvSpPr>
            <a:spLocks noGrp="1"/>
          </p:cNvSpPr>
          <p:nvPr>
            <p:ph type="title"/>
          </p:nvPr>
        </p:nvSpPr>
        <p:spPr/>
        <p:txBody>
          <a:bodyPr/>
          <a:lstStyle/>
          <a:p>
            <a:r>
              <a:rPr lang="en-US" dirty="0"/>
              <a:t>Techniques for Energy Efficiency</a:t>
            </a:r>
          </a:p>
        </p:txBody>
      </p:sp>
      <p:sp>
        <p:nvSpPr>
          <p:cNvPr id="3" name="Content Placeholder 2">
            <a:extLst>
              <a:ext uri="{FF2B5EF4-FFF2-40B4-BE49-F238E27FC236}">
                <a16:creationId xmlns:a16="http://schemas.microsoft.com/office/drawing/2014/main" id="{9FB78DBC-B8EF-4EE5-B6F8-93EF249726CA}"/>
              </a:ext>
            </a:extLst>
          </p:cNvPr>
          <p:cNvSpPr>
            <a:spLocks noGrp="1"/>
          </p:cNvSpPr>
          <p:nvPr>
            <p:ph idx="1"/>
          </p:nvPr>
        </p:nvSpPr>
        <p:spPr/>
        <p:txBody>
          <a:bodyPr>
            <a:normAutofit lnSpcReduction="10000"/>
          </a:bodyPr>
          <a:lstStyle/>
          <a:p>
            <a:pPr>
              <a:buFont typeface="Wingdings" panose="05000000000000000000" pitchFamily="2" charset="2"/>
              <a:buChar char="Ø"/>
            </a:pPr>
            <a:r>
              <a:rPr lang="en-US" b="1" dirty="0"/>
              <a:t>Communication Optimization</a:t>
            </a:r>
            <a:r>
              <a:rPr lang="en-US" dirty="0"/>
              <a:t>: Efficient communication protocols and network design are essential. This includes:</a:t>
            </a:r>
          </a:p>
          <a:p>
            <a:pPr>
              <a:buFont typeface="Wingdings" panose="05000000000000000000" pitchFamily="2" charset="2"/>
              <a:buChar char="v"/>
            </a:pPr>
            <a:r>
              <a:rPr lang="en-US" dirty="0"/>
              <a:t> </a:t>
            </a:r>
            <a:r>
              <a:rPr lang="en-US" b="1" dirty="0"/>
              <a:t>Short-range communication</a:t>
            </a:r>
            <a:r>
              <a:rPr lang="en-US" dirty="0"/>
              <a:t>: Utilizing technologies like Bluetooth Low Energy or Zigbee for short-range communication with lower power requirements compared to Wi-Fi.</a:t>
            </a:r>
          </a:p>
          <a:p>
            <a:pPr>
              <a:buFont typeface="Wingdings" panose="05000000000000000000" pitchFamily="2" charset="2"/>
              <a:buChar char="v"/>
            </a:pPr>
            <a:r>
              <a:rPr lang="en-US" dirty="0"/>
              <a:t> </a:t>
            </a:r>
            <a:r>
              <a:rPr lang="en-US" b="1" dirty="0"/>
              <a:t>Duty cycling</a:t>
            </a:r>
            <a:r>
              <a:rPr lang="en-US" dirty="0"/>
              <a:t>: Devices can periodically switch between active and sleep states, minimizing communication overhead and extending battery life.</a:t>
            </a:r>
          </a:p>
          <a:p>
            <a:pPr>
              <a:buFont typeface="Wingdings" panose="05000000000000000000" pitchFamily="2" charset="2"/>
              <a:buChar char="v"/>
            </a:pPr>
            <a:r>
              <a:rPr lang="en-US" dirty="0"/>
              <a:t> </a:t>
            </a:r>
            <a:r>
              <a:rPr lang="en-US" b="1" dirty="0"/>
              <a:t>Clustering and aggregation</a:t>
            </a:r>
            <a:r>
              <a:rPr lang="en-US" dirty="0"/>
              <a:t>: Grouping devices and aggregating data before sending it to the network can reduce the number of transmissions and the associated energy consumption.</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7659863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7E00-D9E6-485B-A063-FDDAE6F7C311}"/>
              </a:ext>
            </a:extLst>
          </p:cNvPr>
          <p:cNvSpPr>
            <a:spLocks noGrp="1"/>
          </p:cNvSpPr>
          <p:nvPr>
            <p:ph type="title"/>
          </p:nvPr>
        </p:nvSpPr>
        <p:spPr/>
        <p:txBody>
          <a:bodyPr/>
          <a:lstStyle/>
          <a:p>
            <a:r>
              <a:rPr lang="en-US" dirty="0"/>
              <a:t>Techniques for Energy Efficiency</a:t>
            </a:r>
          </a:p>
        </p:txBody>
      </p:sp>
      <p:sp>
        <p:nvSpPr>
          <p:cNvPr id="3" name="Content Placeholder 2">
            <a:extLst>
              <a:ext uri="{FF2B5EF4-FFF2-40B4-BE49-F238E27FC236}">
                <a16:creationId xmlns:a16="http://schemas.microsoft.com/office/drawing/2014/main" id="{65919135-6351-4DD7-9B38-E44889AB7352}"/>
              </a:ext>
            </a:extLst>
          </p:cNvPr>
          <p:cNvSpPr>
            <a:spLocks noGrp="1"/>
          </p:cNvSpPr>
          <p:nvPr>
            <p:ph idx="1"/>
          </p:nvPr>
        </p:nvSpPr>
        <p:spPr/>
        <p:txBody>
          <a:bodyPr/>
          <a:lstStyle/>
          <a:p>
            <a:pPr>
              <a:buFont typeface="Wingdings" panose="05000000000000000000" pitchFamily="2" charset="2"/>
              <a:buChar char="Ø"/>
            </a:pPr>
            <a:r>
              <a:rPr lang="en-US" dirty="0"/>
              <a:t> </a:t>
            </a:r>
            <a:r>
              <a:rPr lang="en-US" b="1" dirty="0"/>
              <a:t>Computational Offloading</a:t>
            </a:r>
            <a:r>
              <a:rPr lang="en-US" dirty="0"/>
              <a:t>: Offloading computation-intensive tasks from resource-constrained devices to more powerful edge devices or the cloud can reduce energy consumption on individual nodes. This involves:</a:t>
            </a:r>
          </a:p>
          <a:p>
            <a:pPr>
              <a:buFont typeface="Wingdings" panose="05000000000000000000" pitchFamily="2" charset="2"/>
              <a:buChar char="v"/>
            </a:pPr>
            <a:r>
              <a:rPr lang="en-US" dirty="0"/>
              <a:t> </a:t>
            </a:r>
            <a:r>
              <a:rPr lang="en-US" b="1" dirty="0"/>
              <a:t>Task partitioning</a:t>
            </a:r>
            <a:r>
              <a:rPr lang="en-US" dirty="0"/>
              <a:t>: Dividing tasks between devices based on their capabilities, with simpler tasks handled by the IoT devices and complex tasks offloaded to edge or cloud resources.</a:t>
            </a:r>
          </a:p>
          <a:p>
            <a:pPr>
              <a:buFont typeface="Wingdings" panose="05000000000000000000" pitchFamily="2" charset="2"/>
              <a:buChar char="v"/>
            </a:pPr>
            <a:r>
              <a:rPr lang="en-US" dirty="0"/>
              <a:t> </a:t>
            </a:r>
            <a:r>
              <a:rPr lang="en-US" b="1" dirty="0"/>
              <a:t>Federated learning</a:t>
            </a:r>
            <a:r>
              <a:rPr lang="en-US" dirty="0"/>
              <a:t>: Training machine learning models collaboratively across multiple devices without sharing all the data, reducing local processing requirements and communication overhead</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7578485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Security and Privacy Challenges in IoT</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p:txBody>
          <a:bodyPr/>
          <a:lstStyle/>
          <a:p>
            <a:r>
              <a:rPr lang="en-US" dirty="0">
                <a:solidFill>
                  <a:schemeClr val="tx1"/>
                </a:solidFill>
              </a:rPr>
              <a:t>Owusu-Ansah Yaw</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rotWithShape="1">
          <a:blip r:embed="rId3"/>
          <a:srcRect l="1963" t="4635" r="42101" b="1418"/>
          <a:stretch/>
        </p:blipFill>
        <p:spPr>
          <a:xfrm>
            <a:off x="7200900" y="1414462"/>
            <a:ext cx="3947160" cy="4171951"/>
          </a:xfrm>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0124BD-660E-53D1-3236-8279AFCDD94C}"/>
              </a:ext>
            </a:extLst>
          </p:cNvPr>
          <p:cNvSpPr>
            <a:spLocks noGrp="1"/>
          </p:cNvSpPr>
          <p:nvPr>
            <p:ph type="body" sz="quarter" idx="27"/>
          </p:nvPr>
        </p:nvSpPr>
        <p:spPr/>
        <p:txBody>
          <a:bodyPr/>
          <a:lstStyle/>
          <a:p>
            <a:r>
              <a:rPr lang="en-GB" dirty="0">
                <a:solidFill>
                  <a:schemeClr val="tx1"/>
                </a:solidFill>
              </a:rPr>
              <a:t>Trust relations between each IoT Layer</a:t>
            </a:r>
          </a:p>
        </p:txBody>
      </p:sp>
      <p:sp>
        <p:nvSpPr>
          <p:cNvPr id="3" name="Text Placeholder 2">
            <a:extLst>
              <a:ext uri="{FF2B5EF4-FFF2-40B4-BE49-F238E27FC236}">
                <a16:creationId xmlns:a16="http://schemas.microsoft.com/office/drawing/2014/main" id="{3E185DAB-6D22-BFDC-884A-3215BAFF684B}"/>
              </a:ext>
            </a:extLst>
          </p:cNvPr>
          <p:cNvSpPr>
            <a:spLocks noGrp="1"/>
          </p:cNvSpPr>
          <p:nvPr>
            <p:ph type="body" sz="quarter" idx="28"/>
          </p:nvPr>
        </p:nvSpPr>
        <p:spPr/>
        <p:txBody>
          <a:bodyPr/>
          <a:lstStyle/>
          <a:p>
            <a:r>
              <a:rPr lang="en-GB" dirty="0">
                <a:solidFill>
                  <a:schemeClr val="tx1"/>
                </a:solidFill>
              </a:rPr>
              <a:t>Proper communication and transition between the different layers of an IoT system and between the different existing nodes is needed to ensure security and privacy of data.</a:t>
            </a:r>
          </a:p>
        </p:txBody>
      </p:sp>
      <p:sp>
        <p:nvSpPr>
          <p:cNvPr id="4" name="Text Placeholder 3">
            <a:extLst>
              <a:ext uri="{FF2B5EF4-FFF2-40B4-BE49-F238E27FC236}">
                <a16:creationId xmlns:a16="http://schemas.microsoft.com/office/drawing/2014/main" id="{2B89990A-F180-C169-6442-EAD6A2FFD8C0}"/>
              </a:ext>
            </a:extLst>
          </p:cNvPr>
          <p:cNvSpPr>
            <a:spLocks noGrp="1"/>
          </p:cNvSpPr>
          <p:nvPr>
            <p:ph type="body" sz="quarter" idx="29"/>
          </p:nvPr>
        </p:nvSpPr>
        <p:spPr/>
        <p:txBody>
          <a:bodyPr/>
          <a:lstStyle/>
          <a:p>
            <a:r>
              <a:rPr lang="en-GB" dirty="0">
                <a:solidFill>
                  <a:schemeClr val="tx1"/>
                </a:solidFill>
              </a:rPr>
              <a:t>Trust for the security and privacy at each IoT layer</a:t>
            </a:r>
          </a:p>
        </p:txBody>
      </p:sp>
      <p:sp>
        <p:nvSpPr>
          <p:cNvPr id="5" name="Text Placeholder 4">
            <a:extLst>
              <a:ext uri="{FF2B5EF4-FFF2-40B4-BE49-F238E27FC236}">
                <a16:creationId xmlns:a16="http://schemas.microsoft.com/office/drawing/2014/main" id="{6F59AE1C-8F14-0EE0-E7EF-50D414EF4AEA}"/>
              </a:ext>
            </a:extLst>
          </p:cNvPr>
          <p:cNvSpPr>
            <a:spLocks noGrp="1"/>
          </p:cNvSpPr>
          <p:nvPr>
            <p:ph type="body" sz="quarter" idx="31"/>
          </p:nvPr>
        </p:nvSpPr>
        <p:spPr/>
        <p:txBody>
          <a:bodyPr/>
          <a:lstStyle/>
          <a:p>
            <a:r>
              <a:rPr lang="en-GB" dirty="0">
                <a:solidFill>
                  <a:schemeClr val="tx1"/>
                </a:solidFill>
              </a:rPr>
              <a:t>Trust between the user and the IoT system</a:t>
            </a:r>
          </a:p>
        </p:txBody>
      </p:sp>
      <p:sp>
        <p:nvSpPr>
          <p:cNvPr id="6" name="Text Placeholder 5">
            <a:extLst>
              <a:ext uri="{FF2B5EF4-FFF2-40B4-BE49-F238E27FC236}">
                <a16:creationId xmlns:a16="http://schemas.microsoft.com/office/drawing/2014/main" id="{7F5BEEC7-4E98-E615-FDB5-F0B41BAC3A69}"/>
              </a:ext>
            </a:extLst>
          </p:cNvPr>
          <p:cNvSpPr>
            <a:spLocks noGrp="1"/>
          </p:cNvSpPr>
          <p:nvPr>
            <p:ph type="body" sz="quarter" idx="34"/>
          </p:nvPr>
        </p:nvSpPr>
        <p:spPr/>
        <p:txBody>
          <a:bodyPr/>
          <a:lstStyle/>
          <a:p>
            <a:r>
              <a:rPr lang="en-US" dirty="0">
                <a:solidFill>
                  <a:schemeClr val="tx1"/>
                </a:solidFill>
              </a:rPr>
              <a:t>Security and privacy goals at each layer in IoT system needs to be preserved under any circumstances providing reliability, integrity and confidentiality of data</a:t>
            </a:r>
            <a:endParaRPr lang="en-GB" dirty="0">
              <a:solidFill>
                <a:schemeClr val="tx1"/>
              </a:solidFill>
            </a:endParaRPr>
          </a:p>
        </p:txBody>
      </p:sp>
      <p:sp>
        <p:nvSpPr>
          <p:cNvPr id="7" name="Text Placeholder 6">
            <a:extLst>
              <a:ext uri="{FF2B5EF4-FFF2-40B4-BE49-F238E27FC236}">
                <a16:creationId xmlns:a16="http://schemas.microsoft.com/office/drawing/2014/main" id="{8AA45A9F-B419-D8E4-0794-80644623A256}"/>
              </a:ext>
            </a:extLst>
          </p:cNvPr>
          <p:cNvSpPr>
            <a:spLocks noGrp="1"/>
          </p:cNvSpPr>
          <p:nvPr>
            <p:ph type="body" sz="quarter" idx="35"/>
          </p:nvPr>
        </p:nvSpPr>
        <p:spPr/>
        <p:txBody>
          <a:bodyPr/>
          <a:lstStyle/>
          <a:p>
            <a:r>
              <a:rPr lang="en-US" dirty="0">
                <a:solidFill>
                  <a:schemeClr val="tx1"/>
                </a:solidFill>
              </a:rPr>
              <a:t>There is a need to provide a level of trust between the IoT system and the end user for the successful employment of the IoT concept.</a:t>
            </a:r>
            <a:endParaRPr lang="en-GB" dirty="0">
              <a:solidFill>
                <a:schemeClr val="tx1"/>
              </a:solidFill>
            </a:endParaRPr>
          </a:p>
        </p:txBody>
      </p:sp>
      <p:sp>
        <p:nvSpPr>
          <p:cNvPr id="8" name="Title 7">
            <a:extLst>
              <a:ext uri="{FF2B5EF4-FFF2-40B4-BE49-F238E27FC236}">
                <a16:creationId xmlns:a16="http://schemas.microsoft.com/office/drawing/2014/main" id="{7D45C5CE-2AC3-DE73-D653-B4AA123D11D5}"/>
              </a:ext>
            </a:extLst>
          </p:cNvPr>
          <p:cNvSpPr>
            <a:spLocks noGrp="1"/>
          </p:cNvSpPr>
          <p:nvPr>
            <p:ph type="title"/>
          </p:nvPr>
        </p:nvSpPr>
        <p:spPr/>
        <p:txBody>
          <a:bodyPr/>
          <a:lstStyle/>
          <a:p>
            <a:r>
              <a:rPr lang="en-GB" dirty="0"/>
              <a:t>Security Goals</a:t>
            </a:r>
            <a:br>
              <a:rPr lang="en-GB" dirty="0"/>
            </a:br>
            <a:br>
              <a:rPr lang="en-GB" sz="1600" dirty="0"/>
            </a:br>
            <a:r>
              <a:rPr lang="en-GB" sz="1600" dirty="0"/>
              <a:t>Security and Privacy refers to the protection of any collected or stored data in any IoT system.</a:t>
            </a:r>
            <a:endParaRPr lang="en-GB" dirty="0"/>
          </a:p>
        </p:txBody>
      </p:sp>
      <p:pic>
        <p:nvPicPr>
          <p:cNvPr id="17" name="Picture Placeholder 16">
            <a:extLst>
              <a:ext uri="{FF2B5EF4-FFF2-40B4-BE49-F238E27FC236}">
                <a16:creationId xmlns:a16="http://schemas.microsoft.com/office/drawing/2014/main" id="{0B716F4C-DC9E-A79E-FB8C-A95BD1F924DA}"/>
              </a:ext>
            </a:extLst>
          </p:cNvPr>
          <p:cNvPicPr>
            <a:picLocks noGrp="1" noChangeAspect="1"/>
          </p:cNvPicPr>
          <p:nvPr>
            <p:ph type="pic" sz="quarter" idx="36"/>
          </p:nvPr>
        </p:nvPicPr>
        <p:blipFill rotWithShape="1">
          <a:blip r:embed="rId2"/>
          <a:srcRect l="16281" r="13637"/>
          <a:stretch/>
        </p:blipFill>
        <p:spPr>
          <a:xfrm>
            <a:off x="4617595" y="1157647"/>
            <a:ext cx="740927" cy="565882"/>
          </a:xfrm>
        </p:spPr>
      </p:pic>
      <p:pic>
        <p:nvPicPr>
          <p:cNvPr id="15" name="Picture Placeholder 14">
            <a:extLst>
              <a:ext uri="{FF2B5EF4-FFF2-40B4-BE49-F238E27FC236}">
                <a16:creationId xmlns:a16="http://schemas.microsoft.com/office/drawing/2014/main" id="{37A07609-6AA0-17A1-23C1-92EDCD093D3B}"/>
              </a:ext>
            </a:extLst>
          </p:cNvPr>
          <p:cNvPicPr>
            <a:picLocks noGrp="1" noChangeAspect="1"/>
          </p:cNvPicPr>
          <p:nvPr>
            <p:ph type="pic" sz="quarter" idx="37"/>
          </p:nvPr>
        </p:nvPicPr>
        <p:blipFill rotWithShape="1">
          <a:blip r:embed="rId3"/>
          <a:srcRect l="15596" r="16546"/>
          <a:stretch/>
        </p:blipFill>
        <p:spPr>
          <a:xfrm>
            <a:off x="4646412" y="3105650"/>
            <a:ext cx="683295" cy="565882"/>
          </a:xfrm>
        </p:spPr>
      </p:pic>
      <p:pic>
        <p:nvPicPr>
          <p:cNvPr id="13" name="Picture Placeholder 12">
            <a:extLst>
              <a:ext uri="{FF2B5EF4-FFF2-40B4-BE49-F238E27FC236}">
                <a16:creationId xmlns:a16="http://schemas.microsoft.com/office/drawing/2014/main" id="{FC0508A7-2115-6522-1AB3-F709A19818E4}"/>
              </a:ext>
            </a:extLst>
          </p:cNvPr>
          <p:cNvPicPr>
            <a:picLocks noGrp="1" noChangeAspect="1"/>
          </p:cNvPicPr>
          <p:nvPr>
            <p:ph type="pic" sz="quarter" idx="38"/>
          </p:nvPr>
        </p:nvPicPr>
        <p:blipFill rotWithShape="1">
          <a:blip r:embed="rId4"/>
          <a:srcRect l="4112" r="1452"/>
          <a:stretch/>
        </p:blipFill>
        <p:spPr>
          <a:xfrm>
            <a:off x="4646413" y="4803468"/>
            <a:ext cx="683295" cy="613236"/>
          </a:xfrm>
        </p:spPr>
      </p:pic>
    </p:spTree>
    <p:extLst>
      <p:ext uri="{BB962C8B-B14F-4D97-AF65-F5344CB8AC3E}">
        <p14:creationId xmlns:p14="http://schemas.microsoft.com/office/powerpoint/2010/main" val="970976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478CB64C-71AF-6B72-8069-000DD250502E}"/>
              </a:ext>
            </a:extLst>
          </p:cNvPr>
          <p:cNvSpPr>
            <a:spLocks noGrp="1"/>
          </p:cNvSpPr>
          <p:nvPr>
            <p:ph type="title"/>
          </p:nvPr>
        </p:nvSpPr>
        <p:spPr>
          <a:xfrm>
            <a:off x="838200" y="365125"/>
            <a:ext cx="10515600" cy="1349375"/>
          </a:xfrm>
        </p:spPr>
        <p:txBody>
          <a:bodyPr/>
          <a:lstStyle/>
          <a:p>
            <a:r>
              <a:rPr lang="en-US" dirty="0"/>
              <a:t>Classification of Security Attacks</a:t>
            </a:r>
          </a:p>
        </p:txBody>
      </p:sp>
      <p:sp>
        <p:nvSpPr>
          <p:cNvPr id="40" name="Text Placeholder 39">
            <a:extLst>
              <a:ext uri="{FF2B5EF4-FFF2-40B4-BE49-F238E27FC236}">
                <a16:creationId xmlns:a16="http://schemas.microsoft.com/office/drawing/2014/main" id="{FA2F9A05-8E79-46FF-1ABA-927EF2D69BC5}"/>
              </a:ext>
            </a:extLst>
          </p:cNvPr>
          <p:cNvSpPr>
            <a:spLocks noGrp="1"/>
          </p:cNvSpPr>
          <p:nvPr>
            <p:ph type="body" sz="quarter" idx="27"/>
          </p:nvPr>
        </p:nvSpPr>
        <p:spPr>
          <a:xfrm>
            <a:off x="1227273" y="2383423"/>
            <a:ext cx="2162103" cy="866219"/>
          </a:xfrm>
        </p:spPr>
        <p:txBody>
          <a:bodyPr/>
          <a:lstStyle/>
          <a:p>
            <a:r>
              <a:rPr lang="en-US" dirty="0">
                <a:solidFill>
                  <a:schemeClr val="tx1"/>
                </a:solidFill>
              </a:rPr>
              <a:t>Physical Attacks</a:t>
            </a:r>
          </a:p>
        </p:txBody>
      </p:sp>
      <p:sp>
        <p:nvSpPr>
          <p:cNvPr id="50" name="Text Placeholder 49">
            <a:extLst>
              <a:ext uri="{FF2B5EF4-FFF2-40B4-BE49-F238E27FC236}">
                <a16:creationId xmlns:a16="http://schemas.microsoft.com/office/drawing/2014/main" id="{0532F467-8DBE-D445-0CF7-D5D242DAD663}"/>
              </a:ext>
            </a:extLst>
          </p:cNvPr>
          <p:cNvSpPr>
            <a:spLocks noGrp="1"/>
          </p:cNvSpPr>
          <p:nvPr>
            <p:ph type="body" sz="quarter" idx="32"/>
          </p:nvPr>
        </p:nvSpPr>
        <p:spPr>
          <a:xfrm>
            <a:off x="1209606" y="3246103"/>
            <a:ext cx="2179318" cy="2464293"/>
          </a:xfrm>
        </p:spPr>
        <p:txBody>
          <a:bodyPr/>
          <a:lstStyle/>
          <a:p>
            <a:pPr marL="285750" lvl="0" indent="-285750" algn="l">
              <a:buFont typeface="Wingdings" panose="05000000000000000000" pitchFamily="2" charset="2"/>
              <a:buChar char="Ø"/>
            </a:pPr>
            <a:r>
              <a:rPr lang="en-US" dirty="0">
                <a:solidFill>
                  <a:schemeClr val="tx1"/>
                </a:solidFill>
              </a:rPr>
              <a:t>Node Tampering</a:t>
            </a:r>
          </a:p>
          <a:p>
            <a:pPr marL="285750" lvl="0" indent="-285750" algn="l">
              <a:buFont typeface="Wingdings" panose="05000000000000000000" pitchFamily="2" charset="2"/>
              <a:buChar char="Ø"/>
            </a:pPr>
            <a:r>
              <a:rPr lang="en-US" dirty="0">
                <a:solidFill>
                  <a:schemeClr val="tx1"/>
                </a:solidFill>
              </a:rPr>
              <a:t>RF Interference</a:t>
            </a:r>
          </a:p>
          <a:p>
            <a:pPr marL="285750" lvl="0" indent="-285750" algn="l">
              <a:buFont typeface="Wingdings" panose="05000000000000000000" pitchFamily="2" charset="2"/>
              <a:buChar char="Ø"/>
            </a:pPr>
            <a:r>
              <a:rPr lang="en-US" dirty="0">
                <a:solidFill>
                  <a:schemeClr val="tx1"/>
                </a:solidFill>
              </a:rPr>
              <a:t>Node Jamming</a:t>
            </a:r>
          </a:p>
          <a:p>
            <a:pPr marL="285750" lvl="0" indent="-285750" algn="l">
              <a:buFont typeface="Wingdings" panose="05000000000000000000" pitchFamily="2" charset="2"/>
              <a:buChar char="Ø"/>
            </a:pPr>
            <a:r>
              <a:rPr lang="en-US" dirty="0">
                <a:solidFill>
                  <a:schemeClr val="tx1"/>
                </a:solidFill>
              </a:rPr>
              <a:t>Physical Damage</a:t>
            </a:r>
          </a:p>
          <a:p>
            <a:pPr marL="285750" lvl="0" indent="-285750" algn="l">
              <a:buFont typeface="Wingdings" panose="05000000000000000000" pitchFamily="2" charset="2"/>
              <a:buChar char="Ø"/>
            </a:pPr>
            <a:r>
              <a:rPr lang="en-US" dirty="0">
                <a:solidFill>
                  <a:schemeClr val="tx1"/>
                </a:solidFill>
              </a:rPr>
              <a:t>Social Engineering</a:t>
            </a:r>
          </a:p>
          <a:p>
            <a:pPr marL="285750" lvl="0" indent="-285750" algn="l">
              <a:buFont typeface="Wingdings" panose="05000000000000000000" pitchFamily="2" charset="2"/>
              <a:buChar char="Ø"/>
            </a:pPr>
            <a:r>
              <a:rPr lang="en-US" dirty="0">
                <a:solidFill>
                  <a:schemeClr val="tx1"/>
                </a:solidFill>
              </a:rPr>
              <a:t>Sleep Deprivation Attack</a:t>
            </a:r>
          </a:p>
          <a:p>
            <a:pPr marL="285750" lvl="0" indent="-285750" algn="l">
              <a:buFont typeface="Wingdings" panose="05000000000000000000" pitchFamily="2" charset="2"/>
              <a:buChar char="Ø"/>
            </a:pPr>
            <a:r>
              <a:rPr lang="en-US" dirty="0">
                <a:solidFill>
                  <a:schemeClr val="tx1"/>
                </a:solidFill>
              </a:rPr>
              <a:t>Malicious Node Injection</a:t>
            </a:r>
          </a:p>
          <a:p>
            <a:pPr marL="285750" lvl="0" indent="-285750">
              <a:buFont typeface="Wingdings" panose="05000000000000000000" pitchFamily="2" charset="2"/>
              <a:buChar char="Ø"/>
            </a:pPr>
            <a:endParaRPr lang="en-US" dirty="0">
              <a:solidFill>
                <a:schemeClr val="tx1"/>
              </a:solidFill>
            </a:endParaRPr>
          </a:p>
        </p:txBody>
      </p:sp>
      <p:sp>
        <p:nvSpPr>
          <p:cNvPr id="42" name="Text Placeholder 41">
            <a:extLst>
              <a:ext uri="{FF2B5EF4-FFF2-40B4-BE49-F238E27FC236}">
                <a16:creationId xmlns:a16="http://schemas.microsoft.com/office/drawing/2014/main" id="{48BF8F22-E288-84B0-03E9-82D678051D45}"/>
              </a:ext>
            </a:extLst>
          </p:cNvPr>
          <p:cNvSpPr>
            <a:spLocks noGrp="1"/>
          </p:cNvSpPr>
          <p:nvPr>
            <p:ph type="body" sz="quarter" idx="46"/>
          </p:nvPr>
        </p:nvSpPr>
        <p:spPr>
          <a:xfrm>
            <a:off x="3703772" y="2383423"/>
            <a:ext cx="2401063" cy="866219"/>
          </a:xfrm>
        </p:spPr>
        <p:txBody>
          <a:bodyPr/>
          <a:lstStyle/>
          <a:p>
            <a:r>
              <a:rPr lang="en-US" dirty="0">
                <a:solidFill>
                  <a:schemeClr val="tx1"/>
                </a:solidFill>
              </a:rPr>
              <a:t>Network Attacks</a:t>
            </a:r>
          </a:p>
        </p:txBody>
      </p:sp>
      <p:sp>
        <p:nvSpPr>
          <p:cNvPr id="52" name="Text Placeholder 51">
            <a:extLst>
              <a:ext uri="{FF2B5EF4-FFF2-40B4-BE49-F238E27FC236}">
                <a16:creationId xmlns:a16="http://schemas.microsoft.com/office/drawing/2014/main" id="{BACB9342-C47E-6729-46BE-F10DBB78182A}"/>
              </a:ext>
            </a:extLst>
          </p:cNvPr>
          <p:cNvSpPr>
            <a:spLocks noGrp="1"/>
          </p:cNvSpPr>
          <p:nvPr>
            <p:ph type="body" sz="quarter" idx="50"/>
          </p:nvPr>
        </p:nvSpPr>
        <p:spPr>
          <a:xfrm>
            <a:off x="3704676" y="3246103"/>
            <a:ext cx="2401063" cy="2471878"/>
          </a:xfrm>
        </p:spPr>
        <p:txBody>
          <a:bodyPr/>
          <a:lstStyle/>
          <a:p>
            <a:pPr marL="285750" indent="-285750" algn="l">
              <a:buFont typeface="Wingdings" panose="05000000000000000000" pitchFamily="2" charset="2"/>
              <a:buChar char="Ø"/>
            </a:pPr>
            <a:r>
              <a:rPr lang="en-US" dirty="0">
                <a:solidFill>
                  <a:schemeClr val="tx1"/>
                </a:solidFill>
              </a:rPr>
              <a:t>Traffic Analysis Attacks</a:t>
            </a:r>
          </a:p>
          <a:p>
            <a:pPr marL="285750" indent="-285750" algn="l">
              <a:buFont typeface="Wingdings" panose="05000000000000000000" pitchFamily="2" charset="2"/>
              <a:buChar char="Ø"/>
            </a:pPr>
            <a:r>
              <a:rPr lang="en-US" dirty="0">
                <a:solidFill>
                  <a:schemeClr val="tx1"/>
                </a:solidFill>
              </a:rPr>
              <a:t>RFID Spoofing</a:t>
            </a:r>
          </a:p>
          <a:p>
            <a:pPr marL="285750" indent="-285750" algn="l">
              <a:buFont typeface="Wingdings" panose="05000000000000000000" pitchFamily="2" charset="2"/>
              <a:buChar char="Ø"/>
            </a:pPr>
            <a:r>
              <a:rPr lang="en-US" dirty="0">
                <a:solidFill>
                  <a:schemeClr val="tx1"/>
                </a:solidFill>
              </a:rPr>
              <a:t>RFID cloning</a:t>
            </a:r>
          </a:p>
          <a:p>
            <a:pPr marL="285750" indent="-285750" algn="l">
              <a:buFont typeface="Wingdings" panose="05000000000000000000" pitchFamily="2" charset="2"/>
              <a:buChar char="Ø"/>
            </a:pPr>
            <a:r>
              <a:rPr lang="en-US" dirty="0">
                <a:solidFill>
                  <a:schemeClr val="tx1"/>
                </a:solidFill>
              </a:rPr>
              <a:t>Sinkhole Attack</a:t>
            </a:r>
          </a:p>
          <a:p>
            <a:pPr marL="285750" indent="-285750" algn="l">
              <a:buFont typeface="Wingdings" panose="05000000000000000000" pitchFamily="2" charset="2"/>
              <a:buChar char="Ø"/>
            </a:pPr>
            <a:r>
              <a:rPr lang="en-US" dirty="0">
                <a:solidFill>
                  <a:schemeClr val="tx1"/>
                </a:solidFill>
              </a:rPr>
              <a:t>Man In The Middle Attack</a:t>
            </a:r>
          </a:p>
          <a:p>
            <a:pPr marL="285750" indent="-285750" algn="l">
              <a:buFont typeface="Wingdings" panose="05000000000000000000" pitchFamily="2" charset="2"/>
              <a:buChar char="Ø"/>
            </a:pPr>
            <a:r>
              <a:rPr lang="en-US" dirty="0">
                <a:solidFill>
                  <a:schemeClr val="tx1"/>
                </a:solidFill>
              </a:rPr>
              <a:t>Denial of Service</a:t>
            </a:r>
          </a:p>
          <a:p>
            <a:pPr marL="285750" indent="-285750" algn="l">
              <a:buFont typeface="Wingdings" panose="05000000000000000000" pitchFamily="2" charset="2"/>
              <a:buChar char="Ø"/>
            </a:pPr>
            <a:r>
              <a:rPr lang="en-US" dirty="0">
                <a:solidFill>
                  <a:schemeClr val="tx1"/>
                </a:solidFill>
              </a:rPr>
              <a:t>Routing Information Attacks</a:t>
            </a:r>
          </a:p>
          <a:p>
            <a:pPr marL="285750" indent="-285750">
              <a:buFont typeface="Wingdings" panose="05000000000000000000" pitchFamily="2" charset="2"/>
              <a:buChar char="Ø"/>
            </a:pPr>
            <a:endParaRPr lang="en-US" dirty="0">
              <a:solidFill>
                <a:schemeClr val="tx1"/>
              </a:solidFill>
            </a:endParaRPr>
          </a:p>
          <a:p>
            <a:endParaRPr lang="en-US" dirty="0">
              <a:solidFill>
                <a:schemeClr val="tx1"/>
              </a:solidFill>
            </a:endParaRPr>
          </a:p>
        </p:txBody>
      </p:sp>
      <p:sp>
        <p:nvSpPr>
          <p:cNvPr id="44" name="Text Placeholder 43">
            <a:extLst>
              <a:ext uri="{FF2B5EF4-FFF2-40B4-BE49-F238E27FC236}">
                <a16:creationId xmlns:a16="http://schemas.microsoft.com/office/drawing/2014/main" id="{D0C47E92-8875-E555-5480-8A9BAEE853A7}"/>
              </a:ext>
            </a:extLst>
          </p:cNvPr>
          <p:cNvSpPr>
            <a:spLocks noGrp="1"/>
          </p:cNvSpPr>
          <p:nvPr>
            <p:ph type="body" sz="quarter" idx="47"/>
          </p:nvPr>
        </p:nvSpPr>
        <p:spPr>
          <a:xfrm>
            <a:off x="6401562" y="2383423"/>
            <a:ext cx="1865376" cy="866219"/>
          </a:xfrm>
        </p:spPr>
        <p:txBody>
          <a:bodyPr/>
          <a:lstStyle/>
          <a:p>
            <a:r>
              <a:rPr lang="en-US" dirty="0">
                <a:solidFill>
                  <a:schemeClr val="tx1"/>
                </a:solidFill>
              </a:rPr>
              <a:t>Software Attacks</a:t>
            </a:r>
          </a:p>
        </p:txBody>
      </p:sp>
      <p:sp>
        <p:nvSpPr>
          <p:cNvPr id="54" name="Text Placeholder 53">
            <a:extLst>
              <a:ext uri="{FF2B5EF4-FFF2-40B4-BE49-F238E27FC236}">
                <a16:creationId xmlns:a16="http://schemas.microsoft.com/office/drawing/2014/main" id="{DDCD388C-8374-D810-DCE5-554B7E05F55A}"/>
              </a:ext>
            </a:extLst>
          </p:cNvPr>
          <p:cNvSpPr>
            <a:spLocks noGrp="1"/>
          </p:cNvSpPr>
          <p:nvPr>
            <p:ph type="body" sz="quarter" idx="51"/>
          </p:nvPr>
        </p:nvSpPr>
        <p:spPr>
          <a:xfrm>
            <a:off x="6402466" y="3246103"/>
            <a:ext cx="1865376" cy="2464293"/>
          </a:xfrm>
        </p:spPr>
        <p:txBody>
          <a:bodyPr/>
          <a:lstStyle/>
          <a:p>
            <a:pPr marL="285750" indent="-285750" algn="l">
              <a:buFont typeface="Wingdings" panose="05000000000000000000" pitchFamily="2" charset="2"/>
              <a:buChar char="Ø"/>
            </a:pPr>
            <a:r>
              <a:rPr lang="en-US" dirty="0">
                <a:solidFill>
                  <a:schemeClr val="tx1"/>
                </a:solidFill>
              </a:rPr>
              <a:t>Virus and Worms</a:t>
            </a:r>
          </a:p>
          <a:p>
            <a:pPr marL="285750" indent="-285750" algn="l">
              <a:buFont typeface="Wingdings" panose="05000000000000000000" pitchFamily="2" charset="2"/>
              <a:buChar char="Ø"/>
            </a:pPr>
            <a:r>
              <a:rPr lang="en-US" dirty="0">
                <a:solidFill>
                  <a:schemeClr val="tx1"/>
                </a:solidFill>
              </a:rPr>
              <a:t>Spyware and Adware</a:t>
            </a:r>
          </a:p>
          <a:p>
            <a:pPr marL="285750" indent="-285750" algn="l">
              <a:buFont typeface="Wingdings" panose="05000000000000000000" pitchFamily="2" charset="2"/>
              <a:buChar char="Ø"/>
            </a:pPr>
            <a:r>
              <a:rPr lang="en-US" dirty="0">
                <a:solidFill>
                  <a:schemeClr val="tx1"/>
                </a:solidFill>
              </a:rPr>
              <a:t>Trojan Horse</a:t>
            </a:r>
          </a:p>
          <a:p>
            <a:pPr marL="285750" indent="-285750" algn="l">
              <a:buFont typeface="Wingdings" panose="05000000000000000000" pitchFamily="2" charset="2"/>
              <a:buChar char="Ø"/>
            </a:pPr>
            <a:r>
              <a:rPr lang="en-US" dirty="0">
                <a:solidFill>
                  <a:schemeClr val="tx1"/>
                </a:solidFill>
              </a:rPr>
              <a:t>Malicious scripts</a:t>
            </a:r>
          </a:p>
          <a:p>
            <a:pPr marL="285750" indent="-285750" algn="l">
              <a:buFont typeface="Wingdings" panose="05000000000000000000" pitchFamily="2" charset="2"/>
              <a:buChar char="Ø"/>
            </a:pPr>
            <a:r>
              <a:rPr lang="en-US" dirty="0">
                <a:solidFill>
                  <a:schemeClr val="tx1"/>
                </a:solidFill>
              </a:rPr>
              <a:t>Denial of Service</a:t>
            </a:r>
          </a:p>
        </p:txBody>
      </p:sp>
      <p:sp>
        <p:nvSpPr>
          <p:cNvPr id="46" name="Text Placeholder 45">
            <a:extLst>
              <a:ext uri="{FF2B5EF4-FFF2-40B4-BE49-F238E27FC236}">
                <a16:creationId xmlns:a16="http://schemas.microsoft.com/office/drawing/2014/main" id="{B87AFF1A-EF07-5FBF-C582-29AE302A47D5}"/>
              </a:ext>
            </a:extLst>
          </p:cNvPr>
          <p:cNvSpPr>
            <a:spLocks noGrp="1"/>
          </p:cNvSpPr>
          <p:nvPr>
            <p:ph type="body" sz="quarter" idx="48"/>
          </p:nvPr>
        </p:nvSpPr>
        <p:spPr>
          <a:xfrm>
            <a:off x="8564118" y="2383423"/>
            <a:ext cx="2400158" cy="866219"/>
          </a:xfrm>
        </p:spPr>
        <p:txBody>
          <a:bodyPr/>
          <a:lstStyle/>
          <a:p>
            <a:r>
              <a:rPr lang="en-US" dirty="0">
                <a:solidFill>
                  <a:schemeClr val="tx1"/>
                </a:solidFill>
              </a:rPr>
              <a:t>Encryption Attacks</a:t>
            </a:r>
          </a:p>
        </p:txBody>
      </p:sp>
      <p:sp>
        <p:nvSpPr>
          <p:cNvPr id="56" name="Text Placeholder 55">
            <a:extLst>
              <a:ext uri="{FF2B5EF4-FFF2-40B4-BE49-F238E27FC236}">
                <a16:creationId xmlns:a16="http://schemas.microsoft.com/office/drawing/2014/main" id="{E62055F1-67DB-9D6D-ABE2-20C3B2514A43}"/>
              </a:ext>
            </a:extLst>
          </p:cNvPr>
          <p:cNvSpPr>
            <a:spLocks noGrp="1"/>
          </p:cNvSpPr>
          <p:nvPr>
            <p:ph type="body" sz="quarter" idx="52"/>
          </p:nvPr>
        </p:nvSpPr>
        <p:spPr>
          <a:xfrm>
            <a:off x="8564569" y="3246103"/>
            <a:ext cx="2400158" cy="2464293"/>
          </a:xfrm>
        </p:spPr>
        <p:txBody>
          <a:bodyPr/>
          <a:lstStyle/>
          <a:p>
            <a:pPr marL="285750" lvl="0" indent="-285750" algn="l">
              <a:buFont typeface="Wingdings" panose="05000000000000000000" pitchFamily="2" charset="2"/>
              <a:buChar char="Ø"/>
            </a:pPr>
            <a:r>
              <a:rPr lang="en-US" dirty="0">
                <a:solidFill>
                  <a:schemeClr val="tx1"/>
                </a:solidFill>
              </a:rPr>
              <a:t>Side Chanel Attacks</a:t>
            </a:r>
          </a:p>
          <a:p>
            <a:pPr marL="285750" lvl="0" indent="-285750" algn="l">
              <a:buFont typeface="Wingdings" panose="05000000000000000000" pitchFamily="2" charset="2"/>
              <a:buChar char="Ø"/>
            </a:pPr>
            <a:r>
              <a:rPr lang="en-US" dirty="0">
                <a:solidFill>
                  <a:schemeClr val="tx1"/>
                </a:solidFill>
              </a:rPr>
              <a:t>Cryptanalysis Attacks</a:t>
            </a:r>
          </a:p>
          <a:p>
            <a:pPr marL="285750" lvl="0" indent="-285750" algn="l">
              <a:buFont typeface="Wingdings" panose="05000000000000000000" pitchFamily="2" charset="2"/>
              <a:buChar char="Ø"/>
            </a:pPr>
            <a:r>
              <a:rPr lang="en-US" dirty="0">
                <a:solidFill>
                  <a:schemeClr val="tx1"/>
                </a:solidFill>
              </a:rPr>
              <a:t>Man In the Middle Attack</a:t>
            </a:r>
          </a:p>
          <a:p>
            <a:endParaRPr lang="en-US" dirty="0">
              <a:solidFill>
                <a:schemeClr val="tx1"/>
              </a:solidFill>
            </a:endParaRPr>
          </a:p>
        </p:txBody>
      </p:sp>
      <p:sp>
        <p:nvSpPr>
          <p:cNvPr id="4" name="Footer Placeholder 3">
            <a:extLst>
              <a:ext uri="{FF2B5EF4-FFF2-40B4-BE49-F238E27FC236}">
                <a16:creationId xmlns:a16="http://schemas.microsoft.com/office/drawing/2014/main" id="{CE70155C-EA7D-1AC6-6F40-25FF295F9BD4}"/>
              </a:ext>
            </a:extLst>
          </p:cNvPr>
          <p:cNvSpPr>
            <a:spLocks noGrp="1"/>
          </p:cNvSpPr>
          <p:nvPr>
            <p:ph type="ftr" sz="quarter" idx="54"/>
          </p:nvPr>
        </p:nvSpPr>
        <p:spPr/>
        <p:txBody>
          <a:bodyPr/>
          <a:lstStyle/>
          <a:p>
            <a:r>
              <a:rPr lang="en-US" dirty="0"/>
              <a:t>Presentation Title</a:t>
            </a:r>
          </a:p>
        </p:txBody>
      </p:sp>
      <p:sp>
        <p:nvSpPr>
          <p:cNvPr id="15" name="Slide Number Placeholder 13">
            <a:extLst>
              <a:ext uri="{FF2B5EF4-FFF2-40B4-BE49-F238E27FC236}">
                <a16:creationId xmlns:a16="http://schemas.microsoft.com/office/drawing/2014/main" id="{679DA676-802B-4F1C-F2D7-8AB7BA23BD93}"/>
              </a:ext>
            </a:extLst>
          </p:cNvPr>
          <p:cNvSpPr txBox="1">
            <a:spLocks/>
          </p:cNvSpPr>
          <p:nvPr/>
        </p:nvSpPr>
        <p:spPr>
          <a:xfrm>
            <a:off x="11194169" y="6718504"/>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75</a:t>
            </a:fld>
            <a:endParaRPr kumimoji="0" lang="en-US" altLang="zh-CN" sz="1200" u="none" strike="noStrike" kern="1200" cap="none" spc="0" normalizeH="0" baseline="0" dirty="0">
              <a:ln>
                <a:noFill/>
              </a:ln>
              <a:solidFill>
                <a:schemeClr val="bg1"/>
              </a:solidFill>
              <a:effectLst/>
              <a:uLnTx/>
              <a:uFillTx/>
            </a:endParaRPr>
          </a:p>
        </p:txBody>
      </p:sp>
      <p:sp>
        <p:nvSpPr>
          <p:cNvPr id="26" name="Rectangle 25">
            <a:extLst>
              <a:ext uri="{FF2B5EF4-FFF2-40B4-BE49-F238E27FC236}">
                <a16:creationId xmlns:a16="http://schemas.microsoft.com/office/drawing/2014/main" id="{285177ED-2E57-8FF5-AFD8-AA79A7B24B3D}"/>
              </a:ext>
              <a:ext uri="{C183D7F6-B498-43B3-948B-1728B52AA6E4}">
                <adec:decorative xmlns:adec="http://schemas.microsoft.com/office/drawing/2017/decorative" val="1"/>
              </a:ext>
            </a:extLst>
          </p:cNvPr>
          <p:cNvSpPr/>
          <p:nvPr/>
        </p:nvSpPr>
        <p:spPr>
          <a:xfrm>
            <a:off x="1227272" y="2409284"/>
            <a:ext cx="9755122" cy="859536"/>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mn-lt"/>
            </a:endParaRPr>
          </a:p>
        </p:txBody>
      </p:sp>
    </p:spTree>
    <p:extLst>
      <p:ext uri="{BB962C8B-B14F-4D97-AF65-F5344CB8AC3E}">
        <p14:creationId xmlns:p14="http://schemas.microsoft.com/office/powerpoint/2010/main" val="2624021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8944A-B0F7-0994-4446-F58A0DCC6339}"/>
            </a:ext>
          </a:extLst>
        </p:cNvPr>
        <p:cNvGrpSpPr/>
        <p:nvPr/>
      </p:nvGrpSpPr>
      <p:grpSpPr>
        <a:xfrm>
          <a:off x="0" y="0"/>
          <a:ext cx="0" cy="0"/>
          <a:chOff x="0" y="0"/>
          <a:chExt cx="0" cy="0"/>
        </a:xfrm>
      </p:grpSpPr>
      <p:sp>
        <p:nvSpPr>
          <p:cNvPr id="46" name="Title 45">
            <a:extLst>
              <a:ext uri="{FF2B5EF4-FFF2-40B4-BE49-F238E27FC236}">
                <a16:creationId xmlns:a16="http://schemas.microsoft.com/office/drawing/2014/main" id="{7110ACD8-0B6E-6368-1EF7-FB929DF6209E}"/>
              </a:ext>
            </a:extLst>
          </p:cNvPr>
          <p:cNvSpPr>
            <a:spLocks noGrp="1"/>
          </p:cNvSpPr>
          <p:nvPr>
            <p:ph type="title"/>
          </p:nvPr>
        </p:nvSpPr>
        <p:spPr/>
        <p:txBody>
          <a:bodyPr/>
          <a:lstStyle/>
          <a:p>
            <a:r>
              <a:rPr lang="en-US" dirty="0"/>
              <a:t>Security Future Directions</a:t>
            </a:r>
          </a:p>
        </p:txBody>
      </p:sp>
      <p:sp>
        <p:nvSpPr>
          <p:cNvPr id="19" name="Text Placeholder 18">
            <a:extLst>
              <a:ext uri="{FF2B5EF4-FFF2-40B4-BE49-F238E27FC236}">
                <a16:creationId xmlns:a16="http://schemas.microsoft.com/office/drawing/2014/main" id="{DD662F20-363F-38E7-407D-B08AC67AAED1}"/>
              </a:ext>
            </a:extLst>
          </p:cNvPr>
          <p:cNvSpPr>
            <a:spLocks noGrp="1"/>
          </p:cNvSpPr>
          <p:nvPr>
            <p:ph type="body" sz="quarter" idx="28"/>
          </p:nvPr>
        </p:nvSpPr>
        <p:spPr/>
        <p:txBody>
          <a:bodyPr/>
          <a:lstStyle/>
          <a:p>
            <a:r>
              <a:rPr lang="en-US" dirty="0">
                <a:solidFill>
                  <a:schemeClr val="tx1"/>
                </a:solidFill>
              </a:rPr>
              <a:t>SECURITY FUTURE DIRECTIOONS</a:t>
            </a:r>
          </a:p>
        </p:txBody>
      </p:sp>
      <p:pic>
        <p:nvPicPr>
          <p:cNvPr id="48" name="Picture placeholder 19" descr="Layout of website design sketches on white paper">
            <a:extLst>
              <a:ext uri="{FF2B5EF4-FFF2-40B4-BE49-F238E27FC236}">
                <a16:creationId xmlns:a16="http://schemas.microsoft.com/office/drawing/2014/main" id="{D09C85A8-A24C-3402-EFB6-3D424D6D0A33}"/>
              </a:ext>
            </a:extLst>
          </p:cNvPr>
          <p:cNvPicPr>
            <a:picLocks noGrp="1" noChangeAspect="1"/>
          </p:cNvPicPr>
          <p:nvPr>
            <p:ph type="pic" sz="quarter" idx="47"/>
          </p:nvPr>
        </p:nvPicPr>
        <p:blipFill>
          <a:blip r:embed="rId3">
            <a:extLst>
              <a:ext uri="{28A0092B-C50C-407E-A947-70E740481C1C}">
                <a14:useLocalDpi xmlns:a14="http://schemas.microsoft.com/office/drawing/2010/main"/>
              </a:ext>
            </a:extLst>
          </a:blip>
          <a:srcRect/>
          <a:stretch/>
        </p:blipFill>
        <p:spPr>
          <a:blipFill>
            <a:blip r:embed="rId4"/>
            <a:stretch>
              <a:fillRect/>
            </a:stretch>
          </a:blipFill>
        </p:spPr>
      </p:pic>
    </p:spTree>
    <p:extLst>
      <p:ext uri="{BB962C8B-B14F-4D97-AF65-F5344CB8AC3E}">
        <p14:creationId xmlns:p14="http://schemas.microsoft.com/office/powerpoint/2010/main" val="3829483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72">
            <a:extLst>
              <a:ext uri="{FF2B5EF4-FFF2-40B4-BE49-F238E27FC236}">
                <a16:creationId xmlns:a16="http://schemas.microsoft.com/office/drawing/2014/main" id="{48B2F6FE-2CF0-7F44-B7C7-65EE2B418183}"/>
              </a:ext>
            </a:extLst>
          </p:cNvPr>
          <p:cNvSpPr>
            <a:spLocks noGrp="1"/>
          </p:cNvSpPr>
          <p:nvPr>
            <p:ph type="title"/>
          </p:nvPr>
        </p:nvSpPr>
        <p:spPr/>
        <p:txBody>
          <a:bodyPr/>
          <a:lstStyle/>
          <a:p>
            <a:r>
              <a:rPr lang="en-US" dirty="0"/>
              <a:t>IoT Physical Layer Security</a:t>
            </a:r>
          </a:p>
        </p:txBody>
      </p:sp>
      <p:pic>
        <p:nvPicPr>
          <p:cNvPr id="55" name="Picture Placeholder 7">
            <a:extLst>
              <a:ext uri="{FF2B5EF4-FFF2-40B4-BE49-F238E27FC236}">
                <a16:creationId xmlns:a16="http://schemas.microsoft.com/office/drawing/2014/main" id="{9A8C3D8A-AD4E-BD2D-C807-79872E9076A5}"/>
              </a:ext>
            </a:extLst>
          </p:cNvPr>
          <p:cNvPicPr>
            <a:picLocks noGrp="1" noChangeAspect="1"/>
          </p:cNvPicPr>
          <p:nvPr>
            <p:ph type="pic" sz="quarter" idx="57"/>
          </p:nvPr>
        </p:nvPicPr>
        <p:blipFill rotWithShape="1">
          <a:blip r:embed="rId3"/>
          <a:srcRect l="-4953" t="-12182" r="-9961" b="-4644"/>
          <a:stretch/>
        </p:blipFill>
        <p:spPr>
          <a:xfrm>
            <a:off x="983282" y="2073439"/>
            <a:ext cx="1621032" cy="1841551"/>
          </a:xfrm>
        </p:spPr>
      </p:pic>
      <p:sp>
        <p:nvSpPr>
          <p:cNvPr id="49" name="Text Placeholder 48">
            <a:extLst>
              <a:ext uri="{FF2B5EF4-FFF2-40B4-BE49-F238E27FC236}">
                <a16:creationId xmlns:a16="http://schemas.microsoft.com/office/drawing/2014/main" id="{1314DF81-1F76-3EC4-20FE-94867A9F0F85}"/>
              </a:ext>
            </a:extLst>
          </p:cNvPr>
          <p:cNvSpPr>
            <a:spLocks noGrp="1"/>
          </p:cNvSpPr>
          <p:nvPr>
            <p:ph type="body" sz="quarter" idx="27"/>
          </p:nvPr>
        </p:nvSpPr>
        <p:spPr>
          <a:xfrm>
            <a:off x="821770" y="4416565"/>
            <a:ext cx="1877575" cy="506399"/>
          </a:xfrm>
        </p:spPr>
        <p:txBody>
          <a:bodyPr/>
          <a:lstStyle/>
          <a:p>
            <a:r>
              <a:rPr lang="en-US" dirty="0">
                <a:solidFill>
                  <a:schemeClr val="tx1"/>
                </a:solidFill>
              </a:rPr>
              <a:t>Secure Booting</a:t>
            </a:r>
          </a:p>
        </p:txBody>
      </p:sp>
      <p:sp>
        <p:nvSpPr>
          <p:cNvPr id="50" name="Text Placeholder 49">
            <a:extLst>
              <a:ext uri="{FF2B5EF4-FFF2-40B4-BE49-F238E27FC236}">
                <a16:creationId xmlns:a16="http://schemas.microsoft.com/office/drawing/2014/main" id="{F4A301BE-C4E1-74D9-31AE-D8AB087895DB}"/>
              </a:ext>
            </a:extLst>
          </p:cNvPr>
          <p:cNvSpPr>
            <a:spLocks noGrp="1"/>
          </p:cNvSpPr>
          <p:nvPr>
            <p:ph type="body" sz="quarter" idx="28"/>
          </p:nvPr>
        </p:nvSpPr>
        <p:spPr>
          <a:xfrm>
            <a:off x="912627" y="5007731"/>
            <a:ext cx="1691687" cy="811178"/>
          </a:xfrm>
        </p:spPr>
        <p:txBody>
          <a:bodyPr/>
          <a:lstStyle/>
          <a:p>
            <a:r>
              <a:rPr lang="en-US" altLang="zh-CN" dirty="0">
                <a:solidFill>
                  <a:schemeClr val="tx1"/>
                </a:solidFill>
              </a:rPr>
              <a:t>Authentication of software on device using cryptographic hash</a:t>
            </a:r>
          </a:p>
          <a:p>
            <a:endParaRPr lang="en-US" altLang="zh-CN" dirty="0">
              <a:solidFill>
                <a:schemeClr val="tx1"/>
              </a:solidFill>
            </a:endParaRPr>
          </a:p>
          <a:p>
            <a:endParaRPr lang="en-US" dirty="0">
              <a:solidFill>
                <a:schemeClr val="tx1"/>
              </a:solidFill>
            </a:endParaRPr>
          </a:p>
        </p:txBody>
      </p:sp>
      <p:pic>
        <p:nvPicPr>
          <p:cNvPr id="34" name="Picture Placeholder 9">
            <a:extLst>
              <a:ext uri="{FF2B5EF4-FFF2-40B4-BE49-F238E27FC236}">
                <a16:creationId xmlns:a16="http://schemas.microsoft.com/office/drawing/2014/main" id="{E83EA030-5740-6F6C-2CD2-743E3AFE8871}"/>
              </a:ext>
            </a:extLst>
          </p:cNvPr>
          <p:cNvPicPr>
            <a:picLocks noGrp="1" noChangeAspect="1"/>
          </p:cNvPicPr>
          <p:nvPr>
            <p:ph type="pic" sz="quarter" idx="58"/>
          </p:nvPr>
        </p:nvPicPr>
        <p:blipFill rotWithShape="1">
          <a:blip r:embed="rId4"/>
          <a:srcRect l="26084" t="-883" r="19745" b="883"/>
          <a:stretch/>
        </p:blipFill>
        <p:spPr>
          <a:xfrm>
            <a:off x="3109346" y="2073439"/>
            <a:ext cx="1621032" cy="1841551"/>
          </a:xfrm>
          <a:solidFill>
            <a:schemeClr val="bg1">
              <a:lumMod val="95000"/>
            </a:schemeClr>
          </a:solidFill>
        </p:spPr>
      </p:pic>
      <p:sp>
        <p:nvSpPr>
          <p:cNvPr id="4" name="Text Placeholder 3">
            <a:extLst>
              <a:ext uri="{FF2B5EF4-FFF2-40B4-BE49-F238E27FC236}">
                <a16:creationId xmlns:a16="http://schemas.microsoft.com/office/drawing/2014/main" id="{7FE65A67-333E-9FDE-3F4D-6F1490CD05E1}"/>
              </a:ext>
            </a:extLst>
          </p:cNvPr>
          <p:cNvSpPr>
            <a:spLocks noGrp="1"/>
          </p:cNvSpPr>
          <p:nvPr>
            <p:ph type="body" sz="quarter" idx="49"/>
          </p:nvPr>
        </p:nvSpPr>
        <p:spPr>
          <a:xfrm>
            <a:off x="2888314" y="4416565"/>
            <a:ext cx="1877575" cy="506399"/>
          </a:xfrm>
        </p:spPr>
        <p:txBody>
          <a:bodyPr/>
          <a:lstStyle/>
          <a:p>
            <a:r>
              <a:rPr lang="en-US" dirty="0">
                <a:solidFill>
                  <a:schemeClr val="tx1"/>
                </a:solidFill>
              </a:rPr>
              <a:t>Device Authentication</a:t>
            </a:r>
          </a:p>
        </p:txBody>
      </p:sp>
      <p:sp>
        <p:nvSpPr>
          <p:cNvPr id="5" name="Text Placeholder 4">
            <a:extLst>
              <a:ext uri="{FF2B5EF4-FFF2-40B4-BE49-F238E27FC236}">
                <a16:creationId xmlns:a16="http://schemas.microsoft.com/office/drawing/2014/main" id="{B22062A9-5744-3D05-4BE8-6760FE725BFD}"/>
              </a:ext>
            </a:extLst>
          </p:cNvPr>
          <p:cNvSpPr>
            <a:spLocks noGrp="1"/>
          </p:cNvSpPr>
          <p:nvPr>
            <p:ph type="body" sz="quarter" idx="50"/>
          </p:nvPr>
        </p:nvSpPr>
        <p:spPr>
          <a:xfrm>
            <a:off x="2979171" y="5007731"/>
            <a:ext cx="1691687" cy="811178"/>
          </a:xfrm>
        </p:spPr>
        <p:txBody>
          <a:bodyPr/>
          <a:lstStyle/>
          <a:p>
            <a:r>
              <a:rPr lang="en-US" altLang="zh-CN" dirty="0">
                <a:solidFill>
                  <a:schemeClr val="tx1"/>
                </a:solidFill>
              </a:rPr>
              <a:t>New devices must be authenticated before receiving or </a:t>
            </a:r>
            <a:r>
              <a:rPr lang="en-US" altLang="zh-CN">
                <a:solidFill>
                  <a:schemeClr val="tx1"/>
                </a:solidFill>
              </a:rPr>
              <a:t>transmitting data</a:t>
            </a:r>
          </a:p>
          <a:p>
            <a:endParaRPr lang="en-US" altLang="zh-CN" dirty="0">
              <a:solidFill>
                <a:schemeClr val="tx1"/>
              </a:solidFill>
            </a:endParaRPr>
          </a:p>
        </p:txBody>
      </p:sp>
      <p:pic>
        <p:nvPicPr>
          <p:cNvPr id="33" name="Picture Placeholder  11" descr="Layout of website design sketches on white paper">
            <a:extLst>
              <a:ext uri="{FF2B5EF4-FFF2-40B4-BE49-F238E27FC236}">
                <a16:creationId xmlns:a16="http://schemas.microsoft.com/office/drawing/2014/main" id="{DF0C753D-68D4-E5C0-7B57-6CDF7C66BAFB}"/>
              </a:ext>
            </a:extLst>
          </p:cNvPr>
          <p:cNvPicPr>
            <a:picLocks noGrp="1" noChangeAspect="1"/>
          </p:cNvPicPr>
          <p:nvPr>
            <p:ph type="pic" sz="quarter" idx="59"/>
          </p:nvPr>
        </p:nvPicPr>
        <p:blipFill>
          <a:blip r:embed="rId5" cstate="print">
            <a:extLst>
              <a:ext uri="{28A0092B-C50C-407E-A947-70E740481C1C}">
                <a14:useLocalDpi xmlns:a14="http://schemas.microsoft.com/office/drawing/2010/main"/>
              </a:ext>
            </a:extLst>
          </a:blip>
          <a:srcRect l="11" r="11"/>
          <a:stretch/>
        </p:blipFill>
        <p:spPr>
          <a:xfrm>
            <a:off x="5235410" y="2073439"/>
            <a:ext cx="1621032" cy="1841551"/>
          </a:xfrm>
        </p:spPr>
      </p:pic>
      <p:sp>
        <p:nvSpPr>
          <p:cNvPr id="6" name="Text Placeholder 5">
            <a:extLst>
              <a:ext uri="{FF2B5EF4-FFF2-40B4-BE49-F238E27FC236}">
                <a16:creationId xmlns:a16="http://schemas.microsoft.com/office/drawing/2014/main" id="{FA441FB1-32FD-977D-CFCB-8217F9BBCF47}"/>
              </a:ext>
            </a:extLst>
          </p:cNvPr>
          <p:cNvSpPr>
            <a:spLocks noGrp="1"/>
          </p:cNvSpPr>
          <p:nvPr>
            <p:ph type="body" sz="quarter" idx="51"/>
          </p:nvPr>
        </p:nvSpPr>
        <p:spPr>
          <a:xfrm>
            <a:off x="5073898" y="4416565"/>
            <a:ext cx="1877575" cy="506399"/>
          </a:xfrm>
        </p:spPr>
        <p:txBody>
          <a:bodyPr/>
          <a:lstStyle/>
          <a:p>
            <a:r>
              <a:rPr lang="en-US" dirty="0">
                <a:solidFill>
                  <a:schemeClr val="tx1"/>
                </a:solidFill>
              </a:rPr>
              <a:t>Data Integrity</a:t>
            </a:r>
          </a:p>
        </p:txBody>
      </p:sp>
      <p:sp>
        <p:nvSpPr>
          <p:cNvPr id="7" name="Text Placeholder 6">
            <a:extLst>
              <a:ext uri="{FF2B5EF4-FFF2-40B4-BE49-F238E27FC236}">
                <a16:creationId xmlns:a16="http://schemas.microsoft.com/office/drawing/2014/main" id="{87A41C38-8994-77B4-37B3-A6684D71C50F}"/>
              </a:ext>
            </a:extLst>
          </p:cNvPr>
          <p:cNvSpPr>
            <a:spLocks noGrp="1"/>
          </p:cNvSpPr>
          <p:nvPr>
            <p:ph type="body" sz="quarter" idx="52"/>
          </p:nvPr>
        </p:nvSpPr>
        <p:spPr>
          <a:xfrm>
            <a:off x="5164755" y="5007731"/>
            <a:ext cx="1877575" cy="914098"/>
          </a:xfrm>
        </p:spPr>
        <p:txBody>
          <a:bodyPr/>
          <a:lstStyle/>
          <a:p>
            <a:r>
              <a:rPr lang="en-US" dirty="0">
                <a:solidFill>
                  <a:schemeClr val="tx1"/>
                </a:solidFill>
              </a:rPr>
              <a:t>Ensure no tampering of sensitive data occurs</a:t>
            </a:r>
          </a:p>
        </p:txBody>
      </p:sp>
      <p:pic>
        <p:nvPicPr>
          <p:cNvPr id="32" name="Picture Placeholder 13">
            <a:extLst>
              <a:ext uri="{FF2B5EF4-FFF2-40B4-BE49-F238E27FC236}">
                <a16:creationId xmlns:a16="http://schemas.microsoft.com/office/drawing/2014/main" id="{C5A00248-FB97-E78F-F875-284202D71324}"/>
              </a:ext>
            </a:extLst>
          </p:cNvPr>
          <p:cNvPicPr>
            <a:picLocks noGrp="1" noChangeAspect="1"/>
          </p:cNvPicPr>
          <p:nvPr>
            <p:ph type="pic" sz="quarter" idx="60"/>
          </p:nvPr>
        </p:nvPicPr>
        <p:blipFill>
          <a:blip r:embed="rId6"/>
          <a:srcRect l="18845" r="18845"/>
          <a:stretch/>
        </p:blipFill>
        <p:spPr>
          <a:xfrm>
            <a:off x="7361474" y="2073439"/>
            <a:ext cx="1621032" cy="1841551"/>
          </a:xfrm>
        </p:spPr>
      </p:pic>
      <p:sp>
        <p:nvSpPr>
          <p:cNvPr id="8" name="Text Placeholder 7">
            <a:extLst>
              <a:ext uri="{FF2B5EF4-FFF2-40B4-BE49-F238E27FC236}">
                <a16:creationId xmlns:a16="http://schemas.microsoft.com/office/drawing/2014/main" id="{8191C3C8-C0E0-3CDB-4135-0B495B273F9B}"/>
              </a:ext>
            </a:extLst>
          </p:cNvPr>
          <p:cNvSpPr>
            <a:spLocks noGrp="1"/>
          </p:cNvSpPr>
          <p:nvPr>
            <p:ph type="body" sz="quarter" idx="53"/>
          </p:nvPr>
        </p:nvSpPr>
        <p:spPr>
          <a:xfrm>
            <a:off x="7259482" y="4416565"/>
            <a:ext cx="1877575" cy="506399"/>
          </a:xfrm>
        </p:spPr>
        <p:txBody>
          <a:bodyPr/>
          <a:lstStyle/>
          <a:p>
            <a:r>
              <a:rPr lang="en-US" dirty="0">
                <a:solidFill>
                  <a:schemeClr val="tx1"/>
                </a:solidFill>
              </a:rPr>
              <a:t>Data Confidentiality</a:t>
            </a:r>
          </a:p>
        </p:txBody>
      </p:sp>
      <p:sp>
        <p:nvSpPr>
          <p:cNvPr id="9" name="Text Placeholder 8">
            <a:extLst>
              <a:ext uri="{FF2B5EF4-FFF2-40B4-BE49-F238E27FC236}">
                <a16:creationId xmlns:a16="http://schemas.microsoft.com/office/drawing/2014/main" id="{A0E1F4B1-2124-6C9A-E0AB-5FF2D01BBC41}"/>
              </a:ext>
            </a:extLst>
          </p:cNvPr>
          <p:cNvSpPr>
            <a:spLocks noGrp="1"/>
          </p:cNvSpPr>
          <p:nvPr>
            <p:ph type="body" sz="quarter" idx="54"/>
          </p:nvPr>
        </p:nvSpPr>
        <p:spPr>
          <a:xfrm>
            <a:off x="7350339" y="5007731"/>
            <a:ext cx="2003211" cy="1088268"/>
          </a:xfrm>
        </p:spPr>
        <p:txBody>
          <a:bodyPr/>
          <a:lstStyle/>
          <a:p>
            <a:r>
              <a:rPr lang="en-US" dirty="0">
                <a:solidFill>
                  <a:schemeClr val="tx1"/>
                </a:solidFill>
              </a:rPr>
              <a:t>All RFID tags, IDs and data should be encrypted on each device before transmission of data</a:t>
            </a:r>
          </a:p>
        </p:txBody>
      </p:sp>
      <p:pic>
        <p:nvPicPr>
          <p:cNvPr id="29" name="Picture Placeholder 89">
            <a:extLst>
              <a:ext uri="{FF2B5EF4-FFF2-40B4-BE49-F238E27FC236}">
                <a16:creationId xmlns:a16="http://schemas.microsoft.com/office/drawing/2014/main" id="{22E5746D-BE00-C231-F505-973975B98BC8}"/>
              </a:ext>
            </a:extLst>
          </p:cNvPr>
          <p:cNvPicPr>
            <a:picLocks noGrp="1" noChangeAspect="1"/>
          </p:cNvPicPr>
          <p:nvPr>
            <p:ph type="pic" sz="quarter" idx="61"/>
          </p:nvPr>
        </p:nvPicPr>
        <p:blipFill>
          <a:blip r:embed="rId7"/>
          <a:srcRect l="5987" r="5987"/>
          <a:stretch/>
        </p:blipFill>
        <p:spPr>
          <a:xfrm>
            <a:off x="9487536" y="2073439"/>
            <a:ext cx="1621032" cy="1841551"/>
          </a:xfrm>
        </p:spPr>
      </p:pic>
      <p:sp>
        <p:nvSpPr>
          <p:cNvPr id="10" name="Text Placeholder 9">
            <a:extLst>
              <a:ext uri="{FF2B5EF4-FFF2-40B4-BE49-F238E27FC236}">
                <a16:creationId xmlns:a16="http://schemas.microsoft.com/office/drawing/2014/main" id="{E203F197-0195-A43B-2C57-AB0BCDBBC427}"/>
              </a:ext>
            </a:extLst>
          </p:cNvPr>
          <p:cNvSpPr>
            <a:spLocks noGrp="1"/>
          </p:cNvSpPr>
          <p:nvPr>
            <p:ph type="body" sz="quarter" idx="55"/>
          </p:nvPr>
        </p:nvSpPr>
        <p:spPr>
          <a:xfrm>
            <a:off x="9445066" y="4416565"/>
            <a:ext cx="1877575" cy="506399"/>
          </a:xfrm>
        </p:spPr>
        <p:txBody>
          <a:bodyPr/>
          <a:lstStyle/>
          <a:p>
            <a:r>
              <a:rPr lang="en-US" altLang="zh-CN" dirty="0">
                <a:solidFill>
                  <a:schemeClr val="tx1"/>
                </a:solidFill>
              </a:rPr>
              <a:t>Anonymity</a:t>
            </a:r>
          </a:p>
        </p:txBody>
      </p:sp>
      <p:sp>
        <p:nvSpPr>
          <p:cNvPr id="11" name="Text Placeholder 10">
            <a:extLst>
              <a:ext uri="{FF2B5EF4-FFF2-40B4-BE49-F238E27FC236}">
                <a16:creationId xmlns:a16="http://schemas.microsoft.com/office/drawing/2014/main" id="{4DDD9A0A-BE07-B256-09B2-C1C60366ECD0}"/>
              </a:ext>
            </a:extLst>
          </p:cNvPr>
          <p:cNvSpPr>
            <a:spLocks noGrp="1"/>
          </p:cNvSpPr>
          <p:nvPr>
            <p:ph type="body" sz="quarter" idx="56"/>
          </p:nvPr>
        </p:nvSpPr>
        <p:spPr>
          <a:xfrm>
            <a:off x="9535923" y="5007730"/>
            <a:ext cx="1877575" cy="1088269"/>
          </a:xfrm>
        </p:spPr>
        <p:txBody>
          <a:bodyPr/>
          <a:lstStyle/>
          <a:p>
            <a:r>
              <a:rPr lang="en-US" altLang="zh-CN" dirty="0">
                <a:solidFill>
                  <a:schemeClr val="tx1"/>
                </a:solidFill>
              </a:rPr>
              <a:t>Sensitive information like location and identity of some nodes should be hidden</a:t>
            </a:r>
          </a:p>
          <a:p>
            <a:endParaRPr lang="en-US" dirty="0">
              <a:solidFill>
                <a:schemeClr val="tx1"/>
              </a:solidFill>
            </a:endParaRPr>
          </a:p>
        </p:txBody>
      </p:sp>
      <p:sp>
        <p:nvSpPr>
          <p:cNvPr id="18" name="Footer Placeholder 17">
            <a:extLst>
              <a:ext uri="{FF2B5EF4-FFF2-40B4-BE49-F238E27FC236}">
                <a16:creationId xmlns:a16="http://schemas.microsoft.com/office/drawing/2014/main" id="{3C4058BD-8FE5-6A94-927D-47A49DA1E8B0}"/>
              </a:ext>
            </a:extLst>
          </p:cNvPr>
          <p:cNvSpPr>
            <a:spLocks noGrp="1"/>
          </p:cNvSpPr>
          <p:nvPr>
            <p:ph type="ftr" sz="quarter" idx="62"/>
          </p:nvPr>
        </p:nvSpPr>
        <p:spPr>
          <a:xfrm>
            <a:off x="484632" y="6217920"/>
            <a:ext cx="4114800" cy="365125"/>
          </a:xfrm>
        </p:spPr>
        <p:txBody>
          <a:bodyPr/>
          <a:lstStyle/>
          <a:p>
            <a:r>
              <a:rPr lang="en-US" dirty="0">
                <a:solidFill>
                  <a:schemeClr val="tx1"/>
                </a:solidFill>
              </a:rPr>
              <a:t>Security and Privacy Challenges in IoT</a:t>
            </a:r>
            <a:endParaRPr lang="en-US" noProof="0" dirty="0">
              <a:solidFill>
                <a:schemeClr val="tx1"/>
              </a:solidFill>
            </a:endParaRPr>
          </a:p>
        </p:txBody>
      </p:sp>
    </p:spTree>
    <p:extLst>
      <p:ext uri="{BB962C8B-B14F-4D97-AF65-F5344CB8AC3E}">
        <p14:creationId xmlns:p14="http://schemas.microsoft.com/office/powerpoint/2010/main" val="2997378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IoT Network Layer Security</a:t>
            </a:r>
          </a:p>
        </p:txBody>
      </p:sp>
      <p:pic>
        <p:nvPicPr>
          <p:cNvPr id="192" name="Picture Placeholder 191" descr="Abacus with solid fill">
            <a:extLst>
              <a:ext uri="{FF2B5EF4-FFF2-40B4-BE49-F238E27FC236}">
                <a16:creationId xmlns:a16="http://schemas.microsoft.com/office/drawing/2014/main" id="{03D5E3D1-D423-EF5A-EE43-00CF1BD7FF63}"/>
              </a:ext>
            </a:extLst>
          </p:cNvPr>
          <p:cNvPicPr>
            <a:picLocks noGrp="1" noChangeAspect="1"/>
          </p:cNvPicPr>
          <p:nvPr>
            <p:ph type="pic" sz="quarter" idx="36"/>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182" r="5182"/>
          <a:stretch>
            <a:fillRect/>
          </a:stretch>
        </p:blipFill>
        <p:spPr/>
      </p:pic>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p:txBody>
          <a:bodyPr/>
          <a:lstStyle/>
          <a:p>
            <a:r>
              <a:rPr lang="en-US" dirty="0">
                <a:solidFill>
                  <a:schemeClr val="tx1"/>
                </a:solidFill>
              </a:rPr>
              <a:t>Data privacy</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p:txBody>
          <a:bodyPr/>
          <a:lstStyle/>
          <a:p>
            <a:r>
              <a:rPr lang="en-US" dirty="0">
                <a:solidFill>
                  <a:schemeClr val="tx1"/>
                </a:solidFill>
              </a:rPr>
              <a:t>Illegal access to the sensor nodes can be prevented, using authentication mechanisms and point to point encryption.</a:t>
            </a:r>
          </a:p>
          <a:p>
            <a:endParaRPr lang="en-US" dirty="0">
              <a:solidFill>
                <a:schemeClr val="tx1"/>
              </a:solidFill>
            </a:endParaRPr>
          </a:p>
        </p:txBody>
      </p:sp>
      <p:pic>
        <p:nvPicPr>
          <p:cNvPr id="194" name="Picture Placeholder 193" descr="Bar graph with upward trend with solid fill">
            <a:extLst>
              <a:ext uri="{FF2B5EF4-FFF2-40B4-BE49-F238E27FC236}">
                <a16:creationId xmlns:a16="http://schemas.microsoft.com/office/drawing/2014/main" id="{FAB9DE8A-4935-A3E0-0122-F76CDEAC29D1}"/>
              </a:ext>
            </a:extLst>
          </p:cNvPr>
          <p:cNvPicPr>
            <a:picLocks noGrp="1" noChangeAspect="1"/>
          </p:cNvPicPr>
          <p:nvPr>
            <p:ph type="pic" sz="quarter" idx="37"/>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661" r="2661"/>
          <a:stretch>
            <a:fillRect/>
          </a:stretch>
        </p:blipFill>
        <p:spPr/>
      </p:pic>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p:txBody>
          <a:bodyPr/>
          <a:lstStyle/>
          <a:p>
            <a:r>
              <a:rPr lang="en-US" dirty="0">
                <a:solidFill>
                  <a:schemeClr val="tx1"/>
                </a:solidFill>
              </a:rPr>
              <a:t>Routing security</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p:txBody>
          <a:bodyPr/>
          <a:lstStyle/>
          <a:p>
            <a:r>
              <a:rPr lang="en-US" dirty="0">
                <a:solidFill>
                  <a:schemeClr val="tx1"/>
                </a:solidFill>
              </a:rPr>
              <a:t>Secure routing can be ensured by providing multiple paths for the data routing which improves the ability of the system to detect an error</a:t>
            </a:r>
          </a:p>
          <a:p>
            <a:endParaRPr lang="en-US" dirty="0">
              <a:solidFill>
                <a:schemeClr val="tx1"/>
              </a:solidFill>
            </a:endParaRPr>
          </a:p>
        </p:txBody>
      </p:sp>
      <p:pic>
        <p:nvPicPr>
          <p:cNvPr id="196" name="Picture Placeholder 195" descr="Link with solid fill">
            <a:extLst>
              <a:ext uri="{FF2B5EF4-FFF2-40B4-BE49-F238E27FC236}">
                <a16:creationId xmlns:a16="http://schemas.microsoft.com/office/drawing/2014/main" id="{B21D7164-3991-2960-0F80-CB302359CD8D}"/>
              </a:ext>
            </a:extLst>
          </p:cNvPr>
          <p:cNvPicPr>
            <a:picLocks noGrp="1" noChangeAspect="1"/>
          </p:cNvPicPr>
          <p:nvPr>
            <p:ph type="pic" sz="quarter" idx="38"/>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528" r="2528"/>
          <a:stretch>
            <a:fillRect/>
          </a:stretch>
        </p:blipFill>
        <p:spPr/>
      </p:pic>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p:txBody>
          <a:bodyPr/>
          <a:lstStyle/>
          <a:p>
            <a:r>
              <a:rPr lang="en-US" dirty="0">
                <a:solidFill>
                  <a:schemeClr val="tx1"/>
                </a:solidFill>
              </a:rPr>
              <a:t>Data integrity</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p:txBody>
          <a:bodyPr/>
          <a:lstStyle/>
          <a:p>
            <a:r>
              <a:rPr lang="en-US" dirty="0">
                <a:solidFill>
                  <a:schemeClr val="tx1"/>
                </a:solidFill>
              </a:rPr>
              <a:t>The integrity of the data received on the other end is confirmed using cryptographic hash functions.</a:t>
            </a:r>
          </a:p>
        </p:txBody>
      </p:sp>
      <p:sp>
        <p:nvSpPr>
          <p:cNvPr id="15" name="Slide Number Placeholder 13">
            <a:extLst>
              <a:ext uri="{FF2B5EF4-FFF2-40B4-BE49-F238E27FC236}">
                <a16:creationId xmlns:a16="http://schemas.microsoft.com/office/drawing/2014/main" id="{55AB7753-4245-72E4-BEDB-33038672BA35}"/>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78</a:t>
            </a:fld>
            <a:endParaRPr kumimoji="0" lang="en-US" altLang="zh-CN" sz="1200" u="none" strike="noStrike" kern="1200" cap="none" spc="0" normalizeH="0" baseline="0" dirty="0">
              <a:ln>
                <a:noFill/>
              </a:ln>
              <a:effectLst/>
              <a:uLnTx/>
              <a:uFillTx/>
            </a:endParaRPr>
          </a:p>
        </p:txBody>
      </p:sp>
    </p:spTree>
    <p:extLst>
      <p:ext uri="{BB962C8B-B14F-4D97-AF65-F5344CB8AC3E}">
        <p14:creationId xmlns:p14="http://schemas.microsoft.com/office/powerpoint/2010/main" val="2519727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a:xfrm>
            <a:off x="578914" y="697915"/>
            <a:ext cx="10515600" cy="1205058"/>
          </a:xfrm>
        </p:spPr>
        <p:txBody>
          <a:bodyPr/>
          <a:lstStyle/>
          <a:p>
            <a:r>
              <a:rPr lang="en-US" dirty="0"/>
              <a:t>IoT Application Layer Security</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507136" y="3726529"/>
            <a:ext cx="1877575" cy="506399"/>
          </a:xfrm>
        </p:spPr>
        <p:txBody>
          <a:bodyPr/>
          <a:lstStyle/>
          <a:p>
            <a:r>
              <a:rPr lang="en-US" dirty="0">
                <a:solidFill>
                  <a:schemeClr val="tx1"/>
                </a:solidFill>
              </a:rPr>
              <a:t>Access Control Lists(ACLs)</a:t>
            </a:r>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507135" y="4286782"/>
            <a:ext cx="1877575" cy="506399"/>
          </a:xfrm>
        </p:spPr>
        <p:txBody>
          <a:bodyPr/>
          <a:lstStyle/>
          <a:p>
            <a:r>
              <a:rPr lang="en-US" altLang="zh-CN" dirty="0">
                <a:solidFill>
                  <a:schemeClr val="tx1"/>
                </a:solidFill>
              </a:rPr>
              <a:t>Setting up policies and permissions of allowed devices </a:t>
            </a:r>
          </a:p>
          <a:p>
            <a:endParaRPr lang="en-US" altLang="zh-CN" dirty="0">
              <a:solidFill>
                <a:schemeClr val="tx1"/>
              </a:solidFill>
            </a:endParaRPr>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solidFill>
                  <a:schemeClr val="tx1"/>
                </a:solidFill>
              </a:rPr>
              <a:t>Data security</a:t>
            </a:r>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solidFill>
                  <a:schemeClr val="tx1"/>
                </a:solidFill>
              </a:rPr>
              <a:t>Using authentication encryption and integrity mechanisms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solidFill>
                  <a:schemeClr val="tx1"/>
                </a:solidFill>
              </a:rPr>
              <a:t>Firewalls</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5064586" y="4999649"/>
            <a:ext cx="2062827" cy="609414"/>
          </a:xfrm>
        </p:spPr>
        <p:txBody>
          <a:bodyPr/>
          <a:lstStyle/>
          <a:p>
            <a:r>
              <a:rPr lang="en-US" altLang="zh-CN" dirty="0">
                <a:solidFill>
                  <a:schemeClr val="tx1"/>
                </a:solidFill>
              </a:rPr>
              <a:t>Using an extra effective layer of security to block attacks</a:t>
            </a:r>
          </a:p>
          <a:p>
            <a:endParaRPr lang="en-US" altLang="zh-CN" dirty="0">
              <a:solidFill>
                <a:schemeClr val="tx1"/>
              </a:solidFill>
            </a:endParaRPr>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p:txBody>
          <a:bodyPr/>
          <a:lstStyle/>
          <a:p>
            <a:r>
              <a:rPr lang="en-US" dirty="0">
                <a:solidFill>
                  <a:schemeClr val="tx1"/>
                </a:solidFill>
              </a:rPr>
              <a:t>Anti-virus</a:t>
            </a:r>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US" altLang="zh-CN" dirty="0">
                <a:solidFill>
                  <a:schemeClr val="tx1"/>
                </a:solidFill>
              </a:rPr>
              <a:t>Antivirus or anti-spyware is important for the security and privacy of the IoT system</a:t>
            </a:r>
          </a:p>
          <a:p>
            <a:endParaRPr lang="en-US" altLang="zh-CN" dirty="0">
              <a:solidFill>
                <a:schemeClr val="tx1"/>
              </a:solidFill>
            </a:endParaRPr>
          </a:p>
        </p:txBody>
      </p:sp>
      <p:sp>
        <p:nvSpPr>
          <p:cNvPr id="4" name="Footer Placeholder 3">
            <a:extLst>
              <a:ext uri="{FF2B5EF4-FFF2-40B4-BE49-F238E27FC236}">
                <a16:creationId xmlns:a16="http://schemas.microsoft.com/office/drawing/2014/main" id="{D0B7C211-AD9C-8CEC-B456-8FA0021960A9}"/>
              </a:ext>
            </a:extLst>
          </p:cNvPr>
          <p:cNvSpPr>
            <a:spLocks noGrp="1"/>
          </p:cNvSpPr>
          <p:nvPr>
            <p:ph type="ftr" sz="quarter" idx="46"/>
          </p:nvPr>
        </p:nvSpPr>
        <p:spPr/>
        <p:txBody>
          <a:bodyPr/>
          <a:lstStyle/>
          <a:p>
            <a:r>
              <a:rPr lang="en-US" dirty="0">
                <a:solidFill>
                  <a:schemeClr val="tx1"/>
                </a:solidFill>
              </a:rPr>
              <a:t>Security and Privacy Challenges in IoT</a:t>
            </a:r>
            <a:endParaRPr lang="en-US" noProof="0" dirty="0">
              <a:solidFill>
                <a:schemeClr val="tx1"/>
              </a:solidFill>
            </a:endParaRPr>
          </a:p>
        </p:txBody>
      </p:sp>
      <p:sp>
        <p:nvSpPr>
          <p:cNvPr id="15" name="Slide Number Placeholder 13">
            <a:extLst>
              <a:ext uri="{FF2B5EF4-FFF2-40B4-BE49-F238E27FC236}">
                <a16:creationId xmlns:a16="http://schemas.microsoft.com/office/drawing/2014/main" id="{F783E846-53E9-08B1-C781-088BBC6B548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79</a:t>
            </a:fld>
            <a:endParaRPr kumimoji="0" lang="en-US" altLang="zh-CN" sz="1200" u="none" strike="noStrike" kern="1200" cap="none" spc="0" normalizeH="0" baseline="0" dirty="0">
              <a:ln>
                <a:noFill/>
              </a:ln>
              <a:effectLst/>
              <a:uLnTx/>
              <a:uFillTx/>
            </a:endParaRPr>
          </a:p>
        </p:txBody>
      </p:sp>
    </p:spTree>
    <p:extLst>
      <p:ext uri="{BB962C8B-B14F-4D97-AF65-F5344CB8AC3E}">
        <p14:creationId xmlns:p14="http://schemas.microsoft.com/office/powerpoint/2010/main" val="3760906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Cloud Computing Architecture</a:t>
            </a:r>
          </a:p>
        </p:txBody>
      </p:sp>
      <p:sp>
        <p:nvSpPr>
          <p:cNvPr id="3" name="TextBox 2"/>
          <p:cNvSpPr txBox="1"/>
          <p:nvPr/>
        </p:nvSpPr>
        <p:spPr>
          <a:xfrm>
            <a:off x="387985" y="889000"/>
            <a:ext cx="11482070" cy="5801360"/>
          </a:xfrm>
          <a:prstGeom prst="rect">
            <a:avLst/>
          </a:prstGeom>
          <a:noFill/>
        </p:spPr>
        <p:txBody>
          <a:bodyPr wrap="square" rtlCol="0">
            <a:noAutofit/>
          </a:bodyPr>
          <a:lstStyle/>
          <a:p>
            <a:pPr marL="342900" indent="-342900">
              <a:lnSpc>
                <a:spcPct val="170000"/>
              </a:lnSpc>
              <a:buFont typeface="Wingdings" panose="05000000000000000000" charset="0"/>
              <a:buChar char="q"/>
            </a:pPr>
            <a:r>
              <a:rPr lang="en-US" sz="2000" dirty="0"/>
              <a:t>Has two main layers: Frontend and Backend</a:t>
            </a:r>
          </a:p>
          <a:p>
            <a:pPr marL="342900" indent="-342900">
              <a:lnSpc>
                <a:spcPct val="170000"/>
              </a:lnSpc>
              <a:buFont typeface="Wingdings" panose="05000000000000000000" charset="0"/>
              <a:buChar char="q"/>
            </a:pPr>
            <a:r>
              <a:rPr lang="en-US" sz="2000" dirty="0"/>
              <a:t>Frontend layer</a:t>
            </a:r>
          </a:p>
          <a:p>
            <a:pPr marL="800100" lvl="1" indent="-342900">
              <a:lnSpc>
                <a:spcPct val="170000"/>
              </a:lnSpc>
              <a:buFont typeface="Wingdings" panose="05000000000000000000" charset="0"/>
              <a:buChar char="q"/>
            </a:pPr>
            <a:r>
              <a:rPr lang="en-US" sz="2000" dirty="0"/>
              <a:t>Client infrastructure - It has the applications used by clients to access</a:t>
            </a:r>
          </a:p>
          <a:p>
            <a:pPr lvl="1" indent="457200">
              <a:lnSpc>
                <a:spcPct val="170000"/>
              </a:lnSpc>
              <a:buFont typeface="Wingdings" panose="05000000000000000000" charset="0"/>
              <a:buNone/>
            </a:pPr>
            <a:r>
              <a:rPr lang="en-US" sz="2000" dirty="0"/>
              <a:t>the cloud computing service</a:t>
            </a:r>
          </a:p>
          <a:p>
            <a:pPr marL="342900" lvl="0" indent="-342900">
              <a:lnSpc>
                <a:spcPct val="170000"/>
              </a:lnSpc>
              <a:buFont typeface="Wingdings" panose="05000000000000000000" charset="0"/>
              <a:buChar char="q"/>
            </a:pPr>
            <a:r>
              <a:rPr lang="en-US" sz="2000" dirty="0"/>
              <a:t>Backend layer</a:t>
            </a:r>
          </a:p>
          <a:p>
            <a:pPr marL="800100" lvl="1" indent="-342900">
              <a:lnSpc>
                <a:spcPct val="170000"/>
              </a:lnSpc>
              <a:buFont typeface="Wingdings" panose="05000000000000000000" charset="0"/>
              <a:buChar char="q"/>
            </a:pPr>
            <a:r>
              <a:rPr lang="en-US" sz="2000" dirty="0"/>
              <a:t>Application - Software which the client accesses</a:t>
            </a:r>
          </a:p>
          <a:p>
            <a:pPr marL="800100" lvl="1" indent="-342900">
              <a:lnSpc>
                <a:spcPct val="170000"/>
              </a:lnSpc>
              <a:buFont typeface="Wingdings" panose="05000000000000000000" charset="0"/>
              <a:buChar char="q"/>
            </a:pPr>
            <a:r>
              <a:rPr lang="en-US" sz="2000" dirty="0"/>
              <a:t>Service - Manages the type of service the client accesses</a:t>
            </a:r>
          </a:p>
          <a:p>
            <a:pPr marL="800100" lvl="1" indent="-342900">
              <a:lnSpc>
                <a:spcPct val="170000"/>
              </a:lnSpc>
              <a:buFont typeface="Wingdings" panose="05000000000000000000" charset="0"/>
              <a:buChar char="q"/>
            </a:pPr>
            <a:r>
              <a:rPr lang="en-US" sz="2000" dirty="0"/>
              <a:t>Runtime Cloud - Provide runtime environment to the virtual</a:t>
            </a:r>
          </a:p>
          <a:p>
            <a:pPr lvl="1" indent="0">
              <a:lnSpc>
                <a:spcPct val="170000"/>
              </a:lnSpc>
              <a:buFont typeface="Wingdings" panose="05000000000000000000" charset="0"/>
              <a:buNone/>
            </a:pPr>
            <a:r>
              <a:rPr lang="en-US" sz="2000" dirty="0"/>
              <a:t> machines</a:t>
            </a:r>
          </a:p>
          <a:p>
            <a:pPr marL="800100" lvl="1" indent="-342900">
              <a:lnSpc>
                <a:spcPct val="170000"/>
              </a:lnSpc>
              <a:buFont typeface="Wingdings" panose="05000000000000000000" charset="0"/>
              <a:buChar char="q"/>
            </a:pPr>
            <a:r>
              <a:rPr lang="en-US" sz="2000" dirty="0"/>
              <a:t>Storage - For storing data in the cloud</a:t>
            </a:r>
          </a:p>
          <a:p>
            <a:pPr marL="800100" lvl="1" indent="-342900">
              <a:lnSpc>
                <a:spcPct val="170000"/>
              </a:lnSpc>
              <a:buFont typeface="Wingdings" panose="05000000000000000000" charset="0"/>
              <a:buChar char="q"/>
            </a:pPr>
            <a:r>
              <a:rPr lang="en-US" sz="2000" dirty="0"/>
              <a:t>Infrastructure - Provides serves and others needed to support the cloud computing model</a:t>
            </a:r>
          </a:p>
          <a:p>
            <a:pPr marL="800100" lvl="1" indent="-342900">
              <a:lnSpc>
                <a:spcPct val="170000"/>
              </a:lnSpc>
              <a:buFont typeface="Wingdings" panose="05000000000000000000" charset="0"/>
              <a:buChar char="q"/>
            </a:pPr>
            <a:endParaRPr lang="en-US" sz="2000" dirty="0"/>
          </a:p>
        </p:txBody>
      </p:sp>
      <p:pic>
        <p:nvPicPr>
          <p:cNvPr id="4" name="Picture 1" descr="IMG_256"/>
          <p:cNvPicPr>
            <a:picLocks noChangeAspect="1"/>
          </p:cNvPicPr>
          <p:nvPr/>
        </p:nvPicPr>
        <p:blipFill>
          <a:blip r:embed="rId2"/>
          <a:stretch>
            <a:fillRect/>
          </a:stretch>
        </p:blipFill>
        <p:spPr>
          <a:xfrm>
            <a:off x="7207250" y="854710"/>
            <a:ext cx="4876800" cy="5335905"/>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3663CA-BA5A-41E7-1FBE-D38846DFEF75}"/>
              </a:ext>
            </a:extLst>
          </p:cNvPr>
          <p:cNvSpPr>
            <a:spLocks noGrp="1"/>
          </p:cNvSpPr>
          <p:nvPr>
            <p:ph type="title"/>
          </p:nvPr>
        </p:nvSpPr>
        <p:spPr/>
        <p:txBody>
          <a:bodyPr/>
          <a:lstStyle/>
          <a:p>
            <a:r>
              <a:rPr lang="en-US" sz="2000" dirty="0"/>
              <a:t>“To insure the continued protection of an IoT system and maintain its trustworthiness, Risk Assessment, Intrusion Detection, Physical Security and Trust Management should be mandatory at all layers in IoT</a:t>
            </a:r>
            <a:r>
              <a:rPr lang="en-US" dirty="0"/>
              <a:t>.”</a:t>
            </a:r>
          </a:p>
        </p:txBody>
      </p:sp>
      <p:sp>
        <p:nvSpPr>
          <p:cNvPr id="11" name="Text Placeholder 10">
            <a:extLst>
              <a:ext uri="{FF2B5EF4-FFF2-40B4-BE49-F238E27FC236}">
                <a16:creationId xmlns:a16="http://schemas.microsoft.com/office/drawing/2014/main" id="{02CEC6EF-006F-693B-5D79-47FD797CB22B}"/>
              </a:ext>
            </a:extLst>
          </p:cNvPr>
          <p:cNvSpPr>
            <a:spLocks noGrp="1"/>
          </p:cNvSpPr>
          <p:nvPr>
            <p:ph type="body" sz="quarter" idx="29"/>
          </p:nvPr>
        </p:nvSpPr>
        <p:spPr/>
        <p:txBody>
          <a:bodyPr/>
          <a:lstStyle/>
          <a:p>
            <a:r>
              <a:rPr lang="en-US" dirty="0">
                <a:solidFill>
                  <a:schemeClr val="tx1"/>
                </a:solidFill>
              </a:rPr>
              <a:t>Ioannis Andrea, </a:t>
            </a:r>
            <a:r>
              <a:rPr lang="en-US" dirty="0" err="1">
                <a:solidFill>
                  <a:schemeClr val="tx1"/>
                </a:solidFill>
              </a:rPr>
              <a:t>Chrysostomos</a:t>
            </a:r>
            <a:r>
              <a:rPr lang="en-US" dirty="0">
                <a:solidFill>
                  <a:schemeClr val="tx1"/>
                </a:solidFill>
              </a:rPr>
              <a:t> </a:t>
            </a:r>
            <a:r>
              <a:rPr lang="en-US" dirty="0" err="1">
                <a:solidFill>
                  <a:schemeClr val="tx1"/>
                </a:solidFill>
              </a:rPr>
              <a:t>Chrysostomou</a:t>
            </a:r>
            <a:r>
              <a:rPr lang="en-US" dirty="0">
                <a:solidFill>
                  <a:schemeClr val="tx1"/>
                </a:solidFill>
              </a:rPr>
              <a:t>, George </a:t>
            </a:r>
            <a:r>
              <a:rPr lang="en-US" dirty="0" err="1">
                <a:solidFill>
                  <a:schemeClr val="tx1"/>
                </a:solidFill>
              </a:rPr>
              <a:t>Hadjichristofi</a:t>
            </a:r>
            <a:endParaRPr lang="en-US" dirty="0">
              <a:solidFill>
                <a:schemeClr val="tx1"/>
              </a:solidFill>
            </a:endParaRPr>
          </a:p>
          <a:p>
            <a:endParaRPr lang="en-US" dirty="0">
              <a:solidFill>
                <a:schemeClr val="tx1"/>
              </a:solidFill>
            </a:endParaRPr>
          </a:p>
        </p:txBody>
      </p:sp>
      <p:sp>
        <p:nvSpPr>
          <p:cNvPr id="4" name="Footer Placeholder 3">
            <a:extLst>
              <a:ext uri="{FF2B5EF4-FFF2-40B4-BE49-F238E27FC236}">
                <a16:creationId xmlns:a16="http://schemas.microsoft.com/office/drawing/2014/main" id="{03A6B6FB-DEBA-00AA-0812-B47A64FF054A}"/>
              </a:ext>
            </a:extLst>
          </p:cNvPr>
          <p:cNvSpPr>
            <a:spLocks noGrp="1"/>
          </p:cNvSpPr>
          <p:nvPr>
            <p:ph type="ftr" sz="quarter" idx="30"/>
          </p:nvPr>
        </p:nvSpPr>
        <p:spPr/>
        <p:txBody>
          <a:bodyPr/>
          <a:lstStyle/>
          <a:p>
            <a:r>
              <a:rPr lang="en-US" dirty="0">
                <a:solidFill>
                  <a:schemeClr val="tx1"/>
                </a:solidFill>
              </a:rPr>
              <a:t>Security and Privacy Challenges in IoT</a:t>
            </a:r>
            <a:endParaRPr lang="en-US" noProof="0" dirty="0">
              <a:solidFill>
                <a:schemeClr val="tx1"/>
              </a:solidFill>
            </a:endParaRPr>
          </a:p>
        </p:txBody>
      </p:sp>
      <p:sp>
        <p:nvSpPr>
          <p:cNvPr id="8" name="Slide Number Placeholder 13">
            <a:extLst>
              <a:ext uri="{FF2B5EF4-FFF2-40B4-BE49-F238E27FC236}">
                <a16:creationId xmlns:a16="http://schemas.microsoft.com/office/drawing/2014/main" id="{7B1FF929-CED0-79CA-154D-98463CC4A60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80</a:t>
            </a:fld>
            <a:endParaRPr kumimoji="0" lang="en-US" altLang="zh-CN" sz="1200" u="none" strike="noStrike" kern="1200" cap="none" spc="0" normalizeH="0" baseline="0" dirty="0">
              <a:ln>
                <a:noFill/>
              </a:ln>
              <a:effectLst/>
              <a:uLnTx/>
              <a:uFillTx/>
            </a:endParaRPr>
          </a:p>
        </p:txBody>
      </p:sp>
    </p:spTree>
    <p:extLst>
      <p:ext uri="{BB962C8B-B14F-4D97-AF65-F5344CB8AC3E}">
        <p14:creationId xmlns:p14="http://schemas.microsoft.com/office/powerpoint/2010/main" val="32955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DD322A-CB4E-42C3-9E39-CF8BDD2FC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12220137" cy="6829861"/>
          </a:xfrm>
          <a:prstGeom prst="rect">
            <a:avLst/>
          </a:prstGeom>
        </p:spPr>
      </p:pic>
      <p:sp>
        <p:nvSpPr>
          <p:cNvPr id="15" name="Rectangle 14">
            <a:extLst>
              <a:ext uri="{FF2B5EF4-FFF2-40B4-BE49-F238E27FC236}">
                <a16:creationId xmlns:a16="http://schemas.microsoft.com/office/drawing/2014/main" id="{70D02E87-9292-4400-85EB-C5BBC5B45E06}"/>
              </a:ext>
            </a:extLst>
          </p:cNvPr>
          <p:cNvSpPr/>
          <p:nvPr/>
        </p:nvSpPr>
        <p:spPr>
          <a:xfrm>
            <a:off x="26425" y="28136"/>
            <a:ext cx="12192000" cy="6857999"/>
          </a:xfrm>
          <a:prstGeom prst="rect">
            <a:avLst/>
          </a:prstGeom>
          <a:solidFill>
            <a:schemeClr val="accent4">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5B7C9E2-9444-4313-A5AD-91AB8CC473FC}"/>
              </a:ext>
            </a:extLst>
          </p:cNvPr>
          <p:cNvSpPr/>
          <p:nvPr/>
        </p:nvSpPr>
        <p:spPr>
          <a:xfrm>
            <a:off x="0" y="675249"/>
            <a:ext cx="6752492" cy="240557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89A8F0-99B9-4734-920F-2B6A6BE282CF}"/>
              </a:ext>
            </a:extLst>
          </p:cNvPr>
          <p:cNvSpPr txBox="1"/>
          <p:nvPr/>
        </p:nvSpPr>
        <p:spPr>
          <a:xfrm>
            <a:off x="323557" y="900332"/>
            <a:ext cx="6203852" cy="1938992"/>
          </a:xfrm>
          <a:prstGeom prst="rect">
            <a:avLst/>
          </a:prstGeom>
          <a:noFill/>
        </p:spPr>
        <p:txBody>
          <a:bodyPr wrap="square" rtlCol="0">
            <a:spAutoFit/>
          </a:bodyPr>
          <a:lstStyle/>
          <a:p>
            <a:pPr algn="ctr"/>
            <a:r>
              <a:rPr lang="en-US" sz="4000" b="1" dirty="0">
                <a:solidFill>
                  <a:schemeClr val="bg1"/>
                </a:solidFill>
                <a:latin typeface="Cambria" panose="02040503050406030204" pitchFamily="18" charset="0"/>
                <a:ea typeface="Cambria" panose="02040503050406030204" pitchFamily="18" charset="0"/>
              </a:rPr>
              <a:t>IoT APPLICATION</a:t>
            </a:r>
          </a:p>
          <a:p>
            <a:pPr algn="ctr"/>
            <a:r>
              <a:rPr lang="en-US" sz="4000" b="1" dirty="0">
                <a:solidFill>
                  <a:schemeClr val="bg1"/>
                </a:solidFill>
                <a:latin typeface="Cambria" panose="02040503050406030204" pitchFamily="18" charset="0"/>
                <a:ea typeface="Cambria" panose="02040503050406030204" pitchFamily="18" charset="0"/>
              </a:rPr>
              <a:t>          AND</a:t>
            </a:r>
          </a:p>
          <a:p>
            <a:pPr algn="ctr"/>
            <a:r>
              <a:rPr lang="en-US" sz="4000" b="1" dirty="0">
                <a:solidFill>
                  <a:schemeClr val="bg1"/>
                </a:solidFill>
                <a:latin typeface="Cambria" panose="02040503050406030204" pitchFamily="18" charset="0"/>
                <a:ea typeface="Cambria" panose="02040503050406030204" pitchFamily="18" charset="0"/>
              </a:rPr>
              <a:t>CASE STUDIES</a:t>
            </a:r>
          </a:p>
        </p:txBody>
      </p:sp>
    </p:spTree>
    <p:extLst>
      <p:ext uri="{BB962C8B-B14F-4D97-AF65-F5344CB8AC3E}">
        <p14:creationId xmlns:p14="http://schemas.microsoft.com/office/powerpoint/2010/main" val="36767457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258B6-E8FB-45AE-9CAC-8C57D4613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914" y="1"/>
            <a:ext cx="5144084" cy="6471138"/>
          </a:xfrm>
          <a:prstGeom prst="rect">
            <a:avLst/>
          </a:prstGeom>
        </p:spPr>
      </p:pic>
      <p:sp>
        <p:nvSpPr>
          <p:cNvPr id="13" name="Right Triangle 12">
            <a:extLst>
              <a:ext uri="{FF2B5EF4-FFF2-40B4-BE49-F238E27FC236}">
                <a16:creationId xmlns:a16="http://schemas.microsoft.com/office/drawing/2014/main" id="{EAEDB94C-D91E-4738-B226-0EA1ED6F9D54}"/>
              </a:ext>
            </a:extLst>
          </p:cNvPr>
          <p:cNvSpPr/>
          <p:nvPr/>
        </p:nvSpPr>
        <p:spPr>
          <a:xfrm rot="10800000">
            <a:off x="0" y="1575954"/>
            <a:ext cx="984738" cy="484554"/>
          </a:xfrm>
          <a:prstGeom prst="rtTriangle">
            <a:avLst/>
          </a:prstGeom>
          <a:solidFill>
            <a:srgbClr val="B90A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 y="0"/>
            <a:ext cx="7315199" cy="6471138"/>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406205" y="357558"/>
            <a:ext cx="6356041" cy="576580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0" y="604911"/>
            <a:ext cx="4086053" cy="1041928"/>
          </a:xfrm>
          <a:prstGeom prst="rect">
            <a:avLst/>
          </a:prstGeom>
          <a:solidFill>
            <a:srgbClr val="B90A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3E41FF6-CFB3-4533-96BD-FC55B8CBE191}"/>
              </a:ext>
            </a:extLst>
          </p:cNvPr>
          <p:cNvSpPr txBox="1"/>
          <p:nvPr/>
        </p:nvSpPr>
        <p:spPr>
          <a:xfrm>
            <a:off x="658837" y="2662958"/>
            <a:ext cx="6063175" cy="2215991"/>
          </a:xfrm>
          <a:prstGeom prst="rect">
            <a:avLst/>
          </a:prstGeom>
          <a:noFill/>
        </p:spPr>
        <p:txBody>
          <a:bodyPr wrap="square" rtlCol="0">
            <a:spAutoFit/>
          </a:bodyPr>
          <a:lstStyle/>
          <a:p>
            <a:r>
              <a:rPr lang="en-US" sz="2400" dirty="0">
                <a:latin typeface="Zilla Slab SemiBold" pitchFamily="2" charset="0"/>
                <a:ea typeface="Zilla Slab SemiBold" pitchFamily="2" charset="0"/>
              </a:rPr>
              <a:t>Refers to a detailed analysis of how IoT technology is applied in a real-world scenario to address specific challenges or achieve a particular objective.</a:t>
            </a:r>
          </a:p>
          <a:p>
            <a:endParaRPr lang="en-US" sz="2400" dirty="0">
              <a:solidFill>
                <a:schemeClr val="bg1"/>
              </a:solidFill>
              <a:latin typeface="Zilla Slab SemiBold" pitchFamily="2" charset="0"/>
              <a:ea typeface="Zilla Slab SemiBold" pitchFamily="2" charset="0"/>
            </a:endParaRPr>
          </a:p>
          <a:p>
            <a:endParaRPr lang="en-US" dirty="0"/>
          </a:p>
        </p:txBody>
      </p:sp>
      <p:sp>
        <p:nvSpPr>
          <p:cNvPr id="23" name="TextBox 22">
            <a:extLst>
              <a:ext uri="{FF2B5EF4-FFF2-40B4-BE49-F238E27FC236}">
                <a16:creationId xmlns:a16="http://schemas.microsoft.com/office/drawing/2014/main" id="{C9565E44-52D8-4AB9-AB46-D59D96BD3225}"/>
              </a:ext>
            </a:extLst>
          </p:cNvPr>
          <p:cNvSpPr txBox="1"/>
          <p:nvPr/>
        </p:nvSpPr>
        <p:spPr>
          <a:xfrm>
            <a:off x="220475" y="734642"/>
            <a:ext cx="3793126" cy="830997"/>
          </a:xfrm>
          <a:prstGeom prst="rect">
            <a:avLst/>
          </a:prstGeom>
          <a:solidFill>
            <a:srgbClr val="B90A07"/>
          </a:solidFill>
        </p:spPr>
        <p:txBody>
          <a:bodyPr wrap="square" rtlCol="0">
            <a:spAutoFit/>
          </a:bodyPr>
          <a:lstStyle/>
          <a:p>
            <a:pPr algn="ctr"/>
            <a:r>
              <a:rPr lang="en-US" sz="2400" b="1" dirty="0">
                <a:solidFill>
                  <a:schemeClr val="bg1"/>
                </a:solidFill>
              </a:rPr>
              <a:t>WHAT IS A CASE STUDY IN RELATION TO IoT ?</a:t>
            </a:r>
          </a:p>
        </p:txBody>
      </p:sp>
    </p:spTree>
    <p:extLst>
      <p:ext uri="{BB962C8B-B14F-4D97-AF65-F5344CB8AC3E}">
        <p14:creationId xmlns:p14="http://schemas.microsoft.com/office/powerpoint/2010/main" val="2059624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724146-E676-4186-ACEE-346D6DF56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6586" cy="6858000"/>
          </a:xfrm>
          <a:prstGeom prst="rect">
            <a:avLst/>
          </a:prstGeom>
        </p:spPr>
      </p:pic>
      <p:sp>
        <p:nvSpPr>
          <p:cNvPr id="16" name="Rectangle 15">
            <a:extLst>
              <a:ext uri="{FF2B5EF4-FFF2-40B4-BE49-F238E27FC236}">
                <a16:creationId xmlns:a16="http://schemas.microsoft.com/office/drawing/2014/main" id="{A5B7C9E2-9444-4313-A5AD-91AB8CC473FC}"/>
              </a:ext>
            </a:extLst>
          </p:cNvPr>
          <p:cNvSpPr/>
          <p:nvPr/>
        </p:nvSpPr>
        <p:spPr>
          <a:xfrm>
            <a:off x="0" y="675249"/>
            <a:ext cx="6752492" cy="2405576"/>
          </a:xfrm>
          <a:prstGeom prst="rect">
            <a:avLst/>
          </a:prstGeom>
          <a:solidFill>
            <a:srgbClr val="E6AF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689A8F0-99B9-4734-920F-2B6A6BE282CF}"/>
              </a:ext>
            </a:extLst>
          </p:cNvPr>
          <p:cNvSpPr txBox="1"/>
          <p:nvPr/>
        </p:nvSpPr>
        <p:spPr>
          <a:xfrm>
            <a:off x="393896" y="908541"/>
            <a:ext cx="6203852" cy="1938992"/>
          </a:xfrm>
          <a:prstGeom prst="rect">
            <a:avLst/>
          </a:prstGeom>
          <a:noFill/>
        </p:spPr>
        <p:txBody>
          <a:bodyPr wrap="square" rtlCol="0">
            <a:spAutoFit/>
          </a:bodyPr>
          <a:lstStyle/>
          <a:p>
            <a:pPr algn="ctr"/>
            <a:r>
              <a:rPr lang="en-US" sz="4000" b="1" dirty="0">
                <a:solidFill>
                  <a:schemeClr val="bg1"/>
                </a:solidFill>
                <a:ea typeface="Cambria" panose="02040503050406030204" pitchFamily="18" charset="0"/>
              </a:rPr>
              <a:t>STEPS IN IOT CASE STUDY</a:t>
            </a:r>
          </a:p>
          <a:p>
            <a:pPr algn="ctr"/>
            <a:r>
              <a:rPr lang="en-US" sz="4000" b="1" dirty="0">
                <a:solidFill>
                  <a:schemeClr val="bg1"/>
                </a:solidFill>
                <a:ea typeface="Cambria" panose="02040503050406030204" pitchFamily="18" charset="0"/>
              </a:rPr>
              <a:t>USING SMART </a:t>
            </a:r>
            <a:r>
              <a:rPr lang="en-US" sz="4000" b="1" dirty="0">
                <a:solidFill>
                  <a:schemeClr val="bg1"/>
                </a:solidFill>
                <a:effectLst/>
                <a:ea typeface="Calibri" panose="020F0502020204030204" pitchFamily="34" charset="0"/>
                <a:cs typeface="Times New Roman" panose="02020603050405020304" pitchFamily="18" charset="0"/>
              </a:rPr>
              <a:t>CROP MONITORING</a:t>
            </a:r>
            <a:endParaRPr lang="en-US" sz="4000" b="1" dirty="0">
              <a:solidFill>
                <a:schemeClr val="bg1"/>
              </a:solidFill>
              <a:ea typeface="Cambria" panose="02040503050406030204" pitchFamily="18" charset="0"/>
            </a:endParaRPr>
          </a:p>
        </p:txBody>
      </p:sp>
    </p:spTree>
    <p:extLst>
      <p:ext uri="{BB962C8B-B14F-4D97-AF65-F5344CB8AC3E}">
        <p14:creationId xmlns:p14="http://schemas.microsoft.com/office/powerpoint/2010/main" val="38725840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3" y="1276624"/>
            <a:ext cx="674166" cy="460327"/>
          </a:xfrm>
          <a:prstGeom prst="rtTriangl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008095" cy="6147581"/>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351441" cy="547751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4" y="624176"/>
            <a:ext cx="2710264" cy="66824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3E41FF6-CFB3-4533-96BD-FC55B8CBE191}"/>
              </a:ext>
            </a:extLst>
          </p:cNvPr>
          <p:cNvSpPr txBox="1"/>
          <p:nvPr/>
        </p:nvSpPr>
        <p:spPr>
          <a:xfrm>
            <a:off x="731537" y="2003775"/>
            <a:ext cx="4150941" cy="1661993"/>
          </a:xfrm>
          <a:prstGeom prst="rect">
            <a:avLst/>
          </a:prstGeom>
          <a:noFill/>
        </p:spPr>
        <p:txBody>
          <a:bodyPr wrap="square" rtlCol="0">
            <a:spAutoFit/>
          </a:bodyPr>
          <a:lstStyle/>
          <a:p>
            <a:pPr lvl="0"/>
            <a:r>
              <a:rPr lang="en-US" sz="2400" b="1" dirty="0"/>
              <a:t>Problem Statement:</a:t>
            </a:r>
          </a:p>
          <a:p>
            <a:pPr lvl="0"/>
            <a:r>
              <a:rPr lang="en-US" dirty="0"/>
              <a:t> </a:t>
            </a:r>
          </a:p>
          <a:p>
            <a:pPr lvl="0"/>
            <a:r>
              <a:rPr lang="en-US" sz="2000" dirty="0">
                <a:latin typeface="Zilla Slab Medium" pitchFamily="2" charset="0"/>
                <a:ea typeface="Zilla Slab Medium" pitchFamily="2" charset="0"/>
              </a:rPr>
              <a:t>An overview of the issue or opportunity that prompted the implementation of IoT technology</a:t>
            </a:r>
            <a:r>
              <a:rPr lang="en-US" sz="2000" dirty="0">
                <a:latin typeface="Zilla Slab SemiBold" pitchFamily="2" charset="0"/>
                <a:ea typeface="Zilla Slab SemiBold" pitchFamily="2" charset="0"/>
              </a:rPr>
              <a:t>.</a:t>
            </a:r>
          </a:p>
        </p:txBody>
      </p:sp>
      <p:sp>
        <p:nvSpPr>
          <p:cNvPr id="2" name="TextBox 1">
            <a:extLst>
              <a:ext uri="{FF2B5EF4-FFF2-40B4-BE49-F238E27FC236}">
                <a16:creationId xmlns:a16="http://schemas.microsoft.com/office/drawing/2014/main" id="{7EA99760-6961-4C71-95E9-171F928ADDA0}"/>
              </a:ext>
            </a:extLst>
          </p:cNvPr>
          <p:cNvSpPr txBox="1"/>
          <p:nvPr/>
        </p:nvSpPr>
        <p:spPr>
          <a:xfrm>
            <a:off x="562166" y="702926"/>
            <a:ext cx="2114894" cy="523220"/>
          </a:xfrm>
          <a:prstGeom prst="rect">
            <a:avLst/>
          </a:prstGeom>
          <a:noFill/>
        </p:spPr>
        <p:txBody>
          <a:bodyPr wrap="square" rtlCol="0">
            <a:spAutoFit/>
          </a:bodyPr>
          <a:lstStyle/>
          <a:p>
            <a:pPr algn="ctr"/>
            <a:r>
              <a:rPr lang="en-US" sz="2800" b="1" dirty="0">
                <a:solidFill>
                  <a:schemeClr val="bg1"/>
                </a:solidFill>
              </a:rPr>
              <a:t>STEP 1</a:t>
            </a:r>
          </a:p>
        </p:txBody>
      </p:sp>
      <p:sp>
        <p:nvSpPr>
          <p:cNvPr id="10" name="Right Triangle 9">
            <a:extLst>
              <a:ext uri="{FF2B5EF4-FFF2-40B4-BE49-F238E27FC236}">
                <a16:creationId xmlns:a16="http://schemas.microsoft.com/office/drawing/2014/main" id="{EAEDB94C-D91E-4738-B226-0EA1ED6F9D54}"/>
              </a:ext>
            </a:extLst>
          </p:cNvPr>
          <p:cNvSpPr/>
          <p:nvPr/>
        </p:nvSpPr>
        <p:spPr>
          <a:xfrm rot="10800000">
            <a:off x="6805993" y="1235232"/>
            <a:ext cx="674166" cy="460327"/>
          </a:xfrm>
          <a:prstGeom prst="rtTriangle">
            <a:avLst/>
          </a:prstGeom>
          <a:solidFill>
            <a:srgbClr val="303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3AEF64A5-9585-6F64-9176-A58B5E0F9FB7}"/>
              </a:ext>
            </a:extLst>
          </p:cNvPr>
          <p:cNvGrpSpPr/>
          <p:nvPr/>
        </p:nvGrpSpPr>
        <p:grpSpPr>
          <a:xfrm>
            <a:off x="6805993" y="-65320"/>
            <a:ext cx="5008096" cy="6147581"/>
            <a:chOff x="225084" y="0"/>
            <a:chExt cx="5008096" cy="6147581"/>
          </a:xfrm>
        </p:grpSpPr>
        <p:sp>
          <p:nvSpPr>
            <p:cNvPr id="3" name="Rectangle 2">
              <a:extLst>
                <a:ext uri="{FF2B5EF4-FFF2-40B4-BE49-F238E27FC236}">
                  <a16:creationId xmlns:a16="http://schemas.microsoft.com/office/drawing/2014/main" id="{3FE15167-4CC4-49CA-987B-902F2C66ED8E}"/>
                </a:ext>
              </a:extLst>
            </p:cNvPr>
            <p:cNvSpPr/>
            <p:nvPr/>
          </p:nvSpPr>
          <p:spPr>
            <a:xfrm>
              <a:off x="225085" y="0"/>
              <a:ext cx="5008095" cy="6147581"/>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DE53159-E561-4E92-9E8A-9FA79A897E98}"/>
                </a:ext>
              </a:extLst>
            </p:cNvPr>
            <p:cNvSpPr/>
            <p:nvPr/>
          </p:nvSpPr>
          <p:spPr>
            <a:xfrm>
              <a:off x="631288" y="322291"/>
              <a:ext cx="4351441" cy="547751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D32B1D6-4C8C-4742-A12C-55206E30F3DC}"/>
                </a:ext>
              </a:extLst>
            </p:cNvPr>
            <p:cNvSpPr/>
            <p:nvPr/>
          </p:nvSpPr>
          <p:spPr>
            <a:xfrm>
              <a:off x="225084" y="624176"/>
              <a:ext cx="2710264" cy="668249"/>
            </a:xfrm>
            <a:prstGeom prst="rect">
              <a:avLst/>
            </a:prstGeom>
            <a:solidFill>
              <a:srgbClr val="303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3E41FF6-CFB3-4533-96BD-FC55B8CBE191}"/>
                </a:ext>
              </a:extLst>
            </p:cNvPr>
            <p:cNvSpPr txBox="1"/>
            <p:nvPr/>
          </p:nvSpPr>
          <p:spPr>
            <a:xfrm>
              <a:off x="731537" y="2003775"/>
              <a:ext cx="4150941" cy="2862322"/>
            </a:xfrm>
            <a:prstGeom prst="rect">
              <a:avLst/>
            </a:prstGeom>
            <a:noFill/>
          </p:spPr>
          <p:txBody>
            <a:bodyPr wrap="square" rtlCol="0">
              <a:spAutoFit/>
            </a:bodyPr>
            <a:lstStyle/>
            <a:p>
              <a:pPr lvl="0"/>
              <a:r>
                <a:rPr lang="en-US" sz="2400" b="1" dirty="0"/>
                <a:t>Solution description:</a:t>
              </a:r>
            </a:p>
            <a:p>
              <a:pPr lvl="0"/>
              <a:r>
                <a:rPr lang="en-US" dirty="0"/>
                <a:t> </a:t>
              </a:r>
            </a:p>
            <a:p>
              <a:r>
                <a:rPr lang="en-US" sz="2000" dirty="0">
                  <a:latin typeface="Zilla Slab Medium" pitchFamily="2" charset="0"/>
                  <a:ea typeface="Zilla Slab Medium" pitchFamily="2" charset="0"/>
                </a:rPr>
                <a:t>Details about the IoT deployed, including hardware (sensors, actuators, devices), software (data analytics, algorithms, dashboards), and connectivity (protocols, networks).</a:t>
              </a:r>
            </a:p>
            <a:p>
              <a:pPr lvl="0"/>
              <a:endParaRPr lang="en-US" dirty="0"/>
            </a:p>
          </p:txBody>
        </p:sp>
        <p:sp>
          <p:nvSpPr>
            <p:cNvPr id="9" name="TextBox 8">
              <a:extLst>
                <a:ext uri="{FF2B5EF4-FFF2-40B4-BE49-F238E27FC236}">
                  <a16:creationId xmlns:a16="http://schemas.microsoft.com/office/drawing/2014/main" id="{7EA99760-6961-4C71-95E9-171F928ADDA0}"/>
                </a:ext>
              </a:extLst>
            </p:cNvPr>
            <p:cNvSpPr txBox="1"/>
            <p:nvPr/>
          </p:nvSpPr>
          <p:spPr>
            <a:xfrm>
              <a:off x="562166" y="702926"/>
              <a:ext cx="2114894" cy="523220"/>
            </a:xfrm>
            <a:prstGeom prst="rect">
              <a:avLst/>
            </a:prstGeom>
            <a:solidFill>
              <a:srgbClr val="303136"/>
            </a:solidFill>
          </p:spPr>
          <p:txBody>
            <a:bodyPr wrap="square" rtlCol="0">
              <a:spAutoFit/>
            </a:bodyPr>
            <a:lstStyle/>
            <a:p>
              <a:pPr algn="ctr"/>
              <a:r>
                <a:rPr lang="en-US" sz="2800" b="1" dirty="0">
                  <a:solidFill>
                    <a:schemeClr val="bg1"/>
                  </a:solidFill>
                </a:rPr>
                <a:t>STEP 2</a:t>
              </a:r>
            </a:p>
          </p:txBody>
        </p:sp>
      </p:grpSp>
    </p:spTree>
    <p:extLst>
      <p:ext uri="{BB962C8B-B14F-4D97-AF65-F5344CB8AC3E}">
        <p14:creationId xmlns:p14="http://schemas.microsoft.com/office/powerpoint/2010/main" val="33702365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3" y="1276624"/>
            <a:ext cx="674166" cy="460327"/>
          </a:xfrm>
          <a:prstGeom prst="r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008095" cy="6147581"/>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351441" cy="547751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4" y="624176"/>
            <a:ext cx="2710264" cy="66824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3E41FF6-CFB3-4533-96BD-FC55B8CBE191}"/>
              </a:ext>
            </a:extLst>
          </p:cNvPr>
          <p:cNvSpPr txBox="1"/>
          <p:nvPr/>
        </p:nvSpPr>
        <p:spPr>
          <a:xfrm>
            <a:off x="731537" y="2003775"/>
            <a:ext cx="4150941" cy="1969770"/>
          </a:xfrm>
          <a:prstGeom prst="rect">
            <a:avLst/>
          </a:prstGeom>
          <a:noFill/>
        </p:spPr>
        <p:txBody>
          <a:bodyPr wrap="square" rtlCol="0">
            <a:spAutoFit/>
          </a:bodyPr>
          <a:lstStyle/>
          <a:p>
            <a:pPr lvl="0"/>
            <a:r>
              <a:rPr lang="en-US" sz="2400" b="1" dirty="0"/>
              <a:t>Implementation Process:</a:t>
            </a:r>
          </a:p>
          <a:p>
            <a:pPr lvl="0"/>
            <a:r>
              <a:rPr lang="en-US" dirty="0"/>
              <a:t> </a:t>
            </a:r>
          </a:p>
          <a:p>
            <a:r>
              <a:rPr lang="en-US" sz="2000" dirty="0">
                <a:latin typeface="Zilla Slab Medium" pitchFamily="2" charset="0"/>
                <a:ea typeface="Zilla Slab Medium" pitchFamily="2" charset="0"/>
              </a:rPr>
              <a:t>Steps taken to deploy the IoT solution, including installation, configuration, integration with existing systems and texting.</a:t>
            </a:r>
          </a:p>
        </p:txBody>
      </p:sp>
      <p:sp>
        <p:nvSpPr>
          <p:cNvPr id="2" name="TextBox 1">
            <a:extLst>
              <a:ext uri="{FF2B5EF4-FFF2-40B4-BE49-F238E27FC236}">
                <a16:creationId xmlns:a16="http://schemas.microsoft.com/office/drawing/2014/main" id="{7EA99760-6961-4C71-95E9-171F928ADDA0}"/>
              </a:ext>
            </a:extLst>
          </p:cNvPr>
          <p:cNvSpPr txBox="1"/>
          <p:nvPr/>
        </p:nvSpPr>
        <p:spPr>
          <a:xfrm>
            <a:off x="562166" y="702926"/>
            <a:ext cx="2114894" cy="523220"/>
          </a:xfrm>
          <a:prstGeom prst="rect">
            <a:avLst/>
          </a:prstGeom>
          <a:solidFill>
            <a:srgbClr val="00B050"/>
          </a:solidFill>
        </p:spPr>
        <p:txBody>
          <a:bodyPr wrap="square" rtlCol="0">
            <a:spAutoFit/>
          </a:bodyPr>
          <a:lstStyle/>
          <a:p>
            <a:pPr algn="ctr"/>
            <a:r>
              <a:rPr lang="en-US" sz="2800" b="1" dirty="0">
                <a:solidFill>
                  <a:schemeClr val="bg1"/>
                </a:solidFill>
              </a:rPr>
              <a:t>STEP 3</a:t>
            </a:r>
          </a:p>
        </p:txBody>
      </p:sp>
      <p:sp>
        <p:nvSpPr>
          <p:cNvPr id="23" name="Right Triangle 22">
            <a:extLst>
              <a:ext uri="{FF2B5EF4-FFF2-40B4-BE49-F238E27FC236}">
                <a16:creationId xmlns:a16="http://schemas.microsoft.com/office/drawing/2014/main" id="{EAEDB94C-D91E-4738-B226-0EA1ED6F9D54}"/>
              </a:ext>
            </a:extLst>
          </p:cNvPr>
          <p:cNvSpPr/>
          <p:nvPr/>
        </p:nvSpPr>
        <p:spPr>
          <a:xfrm rot="10800000">
            <a:off x="6552615" y="1207294"/>
            <a:ext cx="674166" cy="460327"/>
          </a:xfrm>
          <a:prstGeom prst="rtTriangle">
            <a:avLst/>
          </a:prstGeom>
          <a:solidFill>
            <a:srgbClr val="81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CA22703E-1B00-9857-DBB4-960E21E412EF}"/>
              </a:ext>
            </a:extLst>
          </p:cNvPr>
          <p:cNvGrpSpPr/>
          <p:nvPr/>
        </p:nvGrpSpPr>
        <p:grpSpPr>
          <a:xfrm>
            <a:off x="6552616" y="-85131"/>
            <a:ext cx="5008096" cy="6147581"/>
            <a:chOff x="225084" y="0"/>
            <a:chExt cx="5008096" cy="6147581"/>
          </a:xfrm>
        </p:grpSpPr>
        <p:grpSp>
          <p:nvGrpSpPr>
            <p:cNvPr id="12" name="Group 11">
              <a:extLst>
                <a:ext uri="{FF2B5EF4-FFF2-40B4-BE49-F238E27FC236}">
                  <a16:creationId xmlns:a16="http://schemas.microsoft.com/office/drawing/2014/main" id="{142A68B6-A747-ED1C-F1D9-21EA2DD2EA62}"/>
                </a:ext>
              </a:extLst>
            </p:cNvPr>
            <p:cNvGrpSpPr/>
            <p:nvPr/>
          </p:nvGrpSpPr>
          <p:grpSpPr>
            <a:xfrm>
              <a:off x="225084" y="0"/>
              <a:ext cx="5008096" cy="6147581"/>
              <a:chOff x="225084" y="0"/>
              <a:chExt cx="5008096" cy="6147581"/>
            </a:xfrm>
          </p:grpSpPr>
          <p:sp>
            <p:nvSpPr>
              <p:cNvPr id="17" name="Rectangle 16">
                <a:extLst>
                  <a:ext uri="{FF2B5EF4-FFF2-40B4-BE49-F238E27FC236}">
                    <a16:creationId xmlns:a16="http://schemas.microsoft.com/office/drawing/2014/main" id="{E525A153-D1F0-B2D1-C3BF-700DB6861D51}"/>
                  </a:ext>
                </a:extLst>
              </p:cNvPr>
              <p:cNvSpPr/>
              <p:nvPr/>
            </p:nvSpPr>
            <p:spPr>
              <a:xfrm>
                <a:off x="225085" y="0"/>
                <a:ext cx="5008095" cy="6147581"/>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1974AEE-6E3E-1D8B-20B9-60EBC051D0BC}"/>
                  </a:ext>
                </a:extLst>
              </p:cNvPr>
              <p:cNvSpPr/>
              <p:nvPr/>
            </p:nvSpPr>
            <p:spPr>
              <a:xfrm>
                <a:off x="631288" y="322291"/>
                <a:ext cx="4351441" cy="547751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81B6E2B-19BB-5BE3-E945-0B3711E27A5C}"/>
                  </a:ext>
                </a:extLst>
              </p:cNvPr>
              <p:cNvSpPr/>
              <p:nvPr/>
            </p:nvSpPr>
            <p:spPr>
              <a:xfrm>
                <a:off x="225084" y="624176"/>
                <a:ext cx="2710264" cy="668249"/>
              </a:xfrm>
              <a:prstGeom prst="rect">
                <a:avLst/>
              </a:prstGeom>
              <a:solidFill>
                <a:srgbClr val="810C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D6BF8C8-26AF-5C58-C38A-2B98718D8CDA}"/>
                  </a:ext>
                </a:extLst>
              </p:cNvPr>
              <p:cNvSpPr txBox="1"/>
              <p:nvPr/>
            </p:nvSpPr>
            <p:spPr>
              <a:xfrm>
                <a:off x="731537" y="2003775"/>
                <a:ext cx="4150941" cy="2585323"/>
              </a:xfrm>
              <a:prstGeom prst="rect">
                <a:avLst/>
              </a:prstGeom>
              <a:noFill/>
            </p:spPr>
            <p:txBody>
              <a:bodyPr wrap="square" rtlCol="0">
                <a:spAutoFit/>
              </a:bodyPr>
              <a:lstStyle/>
              <a:p>
                <a:pPr lvl="0"/>
                <a:r>
                  <a:rPr lang="en-US" sz="2400" b="1" dirty="0"/>
                  <a:t>Results and Benefits:</a:t>
                </a:r>
              </a:p>
              <a:p>
                <a:pPr lvl="0"/>
                <a:r>
                  <a:rPr lang="en-US" dirty="0"/>
                  <a:t> </a:t>
                </a:r>
              </a:p>
              <a:p>
                <a:r>
                  <a:rPr lang="en-US" sz="2000" dirty="0">
                    <a:latin typeface="Zilla Slab Medium" pitchFamily="2" charset="0"/>
                    <a:ea typeface="Zilla Slab Medium" pitchFamily="2" charset="0"/>
                  </a:rPr>
                  <a:t>Measurable outcomes and benefits achieved through the implementation of IoT, such as increased efficiency, cost savings, improved decision-making, or enhanced user experiences.</a:t>
                </a:r>
              </a:p>
            </p:txBody>
          </p:sp>
        </p:grpSp>
        <p:sp>
          <p:nvSpPr>
            <p:cNvPr id="16" name="TextBox 15">
              <a:extLst>
                <a:ext uri="{FF2B5EF4-FFF2-40B4-BE49-F238E27FC236}">
                  <a16:creationId xmlns:a16="http://schemas.microsoft.com/office/drawing/2014/main" id="{97E88576-6862-B6F0-F09D-8399F6C0BF16}"/>
                </a:ext>
              </a:extLst>
            </p:cNvPr>
            <p:cNvSpPr txBox="1"/>
            <p:nvPr/>
          </p:nvSpPr>
          <p:spPr>
            <a:xfrm>
              <a:off x="562166" y="702926"/>
              <a:ext cx="2114894" cy="523220"/>
            </a:xfrm>
            <a:prstGeom prst="rect">
              <a:avLst/>
            </a:prstGeom>
            <a:solidFill>
              <a:srgbClr val="810C55"/>
            </a:solidFill>
          </p:spPr>
          <p:txBody>
            <a:bodyPr wrap="square" rtlCol="0">
              <a:spAutoFit/>
            </a:bodyPr>
            <a:lstStyle/>
            <a:p>
              <a:pPr algn="ctr"/>
              <a:r>
                <a:rPr lang="en-US" sz="2800" b="1" dirty="0">
                  <a:solidFill>
                    <a:schemeClr val="bg1"/>
                  </a:solidFill>
                </a:rPr>
                <a:t>STEP 4</a:t>
              </a:r>
            </a:p>
          </p:txBody>
        </p:sp>
      </p:grpSp>
    </p:spTree>
    <p:extLst>
      <p:ext uri="{BB962C8B-B14F-4D97-AF65-F5344CB8AC3E}">
        <p14:creationId xmlns:p14="http://schemas.microsoft.com/office/powerpoint/2010/main" val="4012405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3" y="1276624"/>
            <a:ext cx="674166" cy="460327"/>
          </a:xfrm>
          <a:prstGeom prst="rtTriangle">
            <a:avLst/>
          </a:prstGeom>
          <a:solidFill>
            <a:srgbClr val="05C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008095" cy="6147581"/>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351441" cy="5477510"/>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4" y="624176"/>
            <a:ext cx="2710264" cy="668249"/>
          </a:xfrm>
          <a:prstGeom prst="rect">
            <a:avLst/>
          </a:prstGeom>
          <a:solidFill>
            <a:srgbClr val="05C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23E41FF6-CFB3-4533-96BD-FC55B8CBE191}"/>
              </a:ext>
            </a:extLst>
          </p:cNvPr>
          <p:cNvSpPr txBox="1"/>
          <p:nvPr/>
        </p:nvSpPr>
        <p:spPr>
          <a:xfrm>
            <a:off x="731537" y="2003775"/>
            <a:ext cx="4150941" cy="2923877"/>
          </a:xfrm>
          <a:prstGeom prst="rect">
            <a:avLst/>
          </a:prstGeom>
          <a:noFill/>
        </p:spPr>
        <p:txBody>
          <a:bodyPr wrap="square" rtlCol="0">
            <a:spAutoFit/>
          </a:bodyPr>
          <a:lstStyle/>
          <a:p>
            <a:pPr lvl="0"/>
            <a:r>
              <a:rPr lang="en-US" sz="2400" b="1" dirty="0"/>
              <a:t>Challenges and Lessons learned:</a:t>
            </a:r>
          </a:p>
          <a:p>
            <a:pPr lvl="0"/>
            <a:r>
              <a:rPr lang="en-US" dirty="0"/>
              <a:t> </a:t>
            </a:r>
          </a:p>
          <a:p>
            <a:pPr lvl="0"/>
            <a:r>
              <a:rPr lang="en-US" sz="2000" dirty="0">
                <a:latin typeface="Zilla Slab Medium" pitchFamily="2" charset="0"/>
                <a:ea typeface="Zilla Slab Medium" pitchFamily="2" charset="0"/>
              </a:rPr>
              <a:t>Any obstacle encountered during implementation, along with insights gained and recommendations for future deployments. </a:t>
            </a:r>
          </a:p>
          <a:p>
            <a:r>
              <a:rPr lang="en-US" dirty="0"/>
              <a:t> </a:t>
            </a:r>
          </a:p>
        </p:txBody>
      </p:sp>
      <p:sp>
        <p:nvSpPr>
          <p:cNvPr id="2" name="TextBox 1">
            <a:extLst>
              <a:ext uri="{FF2B5EF4-FFF2-40B4-BE49-F238E27FC236}">
                <a16:creationId xmlns:a16="http://schemas.microsoft.com/office/drawing/2014/main" id="{7EA99760-6961-4C71-95E9-171F928ADDA0}"/>
              </a:ext>
            </a:extLst>
          </p:cNvPr>
          <p:cNvSpPr txBox="1"/>
          <p:nvPr/>
        </p:nvSpPr>
        <p:spPr>
          <a:xfrm>
            <a:off x="562166" y="702926"/>
            <a:ext cx="2114894" cy="523220"/>
          </a:xfrm>
          <a:prstGeom prst="rect">
            <a:avLst/>
          </a:prstGeom>
          <a:solidFill>
            <a:srgbClr val="05C0D0"/>
          </a:solidFill>
        </p:spPr>
        <p:txBody>
          <a:bodyPr wrap="square" rtlCol="0">
            <a:spAutoFit/>
          </a:bodyPr>
          <a:lstStyle/>
          <a:p>
            <a:pPr algn="ctr"/>
            <a:r>
              <a:rPr lang="en-US" sz="2800" b="1" dirty="0">
                <a:solidFill>
                  <a:schemeClr val="bg1"/>
                </a:solidFill>
              </a:rPr>
              <a:t>STEP 5</a:t>
            </a:r>
          </a:p>
        </p:txBody>
      </p:sp>
      <p:pic>
        <p:nvPicPr>
          <p:cNvPr id="4" name="Picture 3">
            <a:extLst>
              <a:ext uri="{FF2B5EF4-FFF2-40B4-BE49-F238E27FC236}">
                <a16:creationId xmlns:a16="http://schemas.microsoft.com/office/drawing/2014/main" id="{6EBB67DF-BAEC-4A73-931A-6EF9BEF49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64234"/>
            <a:ext cx="5464712" cy="5335567"/>
          </a:xfrm>
          <a:prstGeom prst="rect">
            <a:avLst/>
          </a:prstGeom>
        </p:spPr>
      </p:pic>
    </p:spTree>
    <p:extLst>
      <p:ext uri="{BB962C8B-B14F-4D97-AF65-F5344CB8AC3E}">
        <p14:creationId xmlns:p14="http://schemas.microsoft.com/office/powerpoint/2010/main" val="98096308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5B4F5F-8948-42ED-83F8-3C9D5A45A2F8}"/>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 y="0"/>
            <a:ext cx="12192000" cy="6857999"/>
          </a:xfrm>
          <a:prstGeom prst="rect">
            <a:avLst/>
          </a:prstGeom>
        </p:spPr>
      </p:pic>
      <p:sp>
        <p:nvSpPr>
          <p:cNvPr id="5" name="Right Triangle 4">
            <a:extLst>
              <a:ext uri="{FF2B5EF4-FFF2-40B4-BE49-F238E27FC236}">
                <a16:creationId xmlns:a16="http://schemas.microsoft.com/office/drawing/2014/main" id="{EC9E04E0-DBB1-4B87-B052-2AF0F5852713}"/>
              </a:ext>
            </a:extLst>
          </p:cNvPr>
          <p:cNvSpPr/>
          <p:nvPr/>
        </p:nvSpPr>
        <p:spPr>
          <a:xfrm rot="10800000">
            <a:off x="225083" y="1147062"/>
            <a:ext cx="1245742" cy="653602"/>
          </a:xfrm>
          <a:prstGeom prst="rtTriangle">
            <a:avLst/>
          </a:prstGeom>
          <a:solidFill>
            <a:srgbClr val="627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CB00647-8309-4E7D-9589-B445045370E0}"/>
              </a:ext>
            </a:extLst>
          </p:cNvPr>
          <p:cNvSpPr/>
          <p:nvPr/>
        </p:nvSpPr>
        <p:spPr>
          <a:xfrm>
            <a:off x="631288" y="295422"/>
            <a:ext cx="5797647" cy="5504379"/>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805938-243A-4430-B194-442C76EB0C2E}"/>
              </a:ext>
            </a:extLst>
          </p:cNvPr>
          <p:cNvSpPr/>
          <p:nvPr/>
        </p:nvSpPr>
        <p:spPr>
          <a:xfrm>
            <a:off x="225083" y="436098"/>
            <a:ext cx="5008099" cy="948824"/>
          </a:xfrm>
          <a:prstGeom prst="rect">
            <a:avLst/>
          </a:prstGeom>
          <a:solidFill>
            <a:srgbClr val="627D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4894669-700E-4F17-A517-64A807E533EB}"/>
              </a:ext>
            </a:extLst>
          </p:cNvPr>
          <p:cNvSpPr txBox="1"/>
          <p:nvPr/>
        </p:nvSpPr>
        <p:spPr>
          <a:xfrm>
            <a:off x="731537" y="1990943"/>
            <a:ext cx="5530511" cy="2523768"/>
          </a:xfrm>
          <a:prstGeom prst="rect">
            <a:avLst/>
          </a:prstGeom>
          <a:noFill/>
        </p:spPr>
        <p:txBody>
          <a:bodyPr wrap="square" rtlCol="0">
            <a:spAutoFit/>
          </a:bodyPr>
          <a:lstStyle/>
          <a:p>
            <a:r>
              <a:rPr lang="en-US" sz="2400" dirty="0">
                <a:latin typeface="Zilla Slab Medium" pitchFamily="2" charset="0"/>
                <a:ea typeface="Zilla Slab Medium" pitchFamily="2" charset="0"/>
              </a:rPr>
              <a:t>IoT applications span various industries and sectors, revolutionizing how devices connect, communicate, and collect data. Here are some popular IoT application areas.</a:t>
            </a:r>
          </a:p>
          <a:p>
            <a:pPr lvl="0"/>
            <a:endParaRPr lang="en-US" sz="2000" dirty="0">
              <a:latin typeface="+mj-lt"/>
            </a:endParaRPr>
          </a:p>
          <a:p>
            <a:r>
              <a:rPr lang="en-US" dirty="0"/>
              <a:t> </a:t>
            </a:r>
          </a:p>
        </p:txBody>
      </p:sp>
      <p:sp>
        <p:nvSpPr>
          <p:cNvPr id="10" name="TextBox 9">
            <a:extLst>
              <a:ext uri="{FF2B5EF4-FFF2-40B4-BE49-F238E27FC236}">
                <a16:creationId xmlns:a16="http://schemas.microsoft.com/office/drawing/2014/main" id="{3086CB46-163A-478B-8C86-D3545890FE06}"/>
              </a:ext>
            </a:extLst>
          </p:cNvPr>
          <p:cNvSpPr txBox="1"/>
          <p:nvPr/>
        </p:nvSpPr>
        <p:spPr>
          <a:xfrm>
            <a:off x="562165" y="555667"/>
            <a:ext cx="3907958" cy="707886"/>
          </a:xfrm>
          <a:prstGeom prst="rect">
            <a:avLst/>
          </a:prstGeom>
          <a:solidFill>
            <a:srgbClr val="627DA8"/>
          </a:solidFill>
        </p:spPr>
        <p:txBody>
          <a:bodyPr wrap="square" rtlCol="0">
            <a:spAutoFit/>
          </a:bodyPr>
          <a:lstStyle/>
          <a:p>
            <a:pPr algn="ctr"/>
            <a:endParaRPr lang="en-US" sz="4000" b="1" dirty="0">
              <a:solidFill>
                <a:schemeClr val="bg1"/>
              </a:solidFill>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0351B1F7-C392-4448-8734-107DD20DC9F5}"/>
              </a:ext>
            </a:extLst>
          </p:cNvPr>
          <p:cNvSpPr txBox="1"/>
          <p:nvPr/>
        </p:nvSpPr>
        <p:spPr>
          <a:xfrm>
            <a:off x="631287" y="555667"/>
            <a:ext cx="4362743" cy="646331"/>
          </a:xfrm>
          <a:prstGeom prst="rect">
            <a:avLst/>
          </a:prstGeom>
          <a:solidFill>
            <a:srgbClr val="627DA8"/>
          </a:solidFill>
        </p:spPr>
        <p:txBody>
          <a:bodyPr wrap="square" rtlCol="0">
            <a:spAutoFit/>
          </a:bodyPr>
          <a:lstStyle/>
          <a:p>
            <a:pPr algn="ctr"/>
            <a:r>
              <a:rPr lang="en-US" sz="3600" b="1" dirty="0">
                <a:solidFill>
                  <a:schemeClr val="bg1"/>
                </a:solidFill>
                <a:latin typeface="Cambria" panose="02040503050406030204" pitchFamily="18" charset="0"/>
                <a:ea typeface="Cambria" panose="02040503050406030204" pitchFamily="18" charset="0"/>
              </a:rPr>
              <a:t>IoT APPLICATIONS</a:t>
            </a:r>
          </a:p>
        </p:txBody>
      </p:sp>
    </p:spTree>
    <p:extLst>
      <p:ext uri="{BB962C8B-B14F-4D97-AF65-F5344CB8AC3E}">
        <p14:creationId xmlns:p14="http://schemas.microsoft.com/office/powerpoint/2010/main" val="16423647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5" y="1354505"/>
            <a:ext cx="871319" cy="6492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472330" cy="6541477"/>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754806" cy="5828472"/>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5" y="469068"/>
            <a:ext cx="3502855" cy="9425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E2EA38-A280-4E6C-8521-69DE2BF9D794}"/>
              </a:ext>
            </a:extLst>
          </p:cNvPr>
          <p:cNvSpPr txBox="1"/>
          <p:nvPr/>
        </p:nvSpPr>
        <p:spPr>
          <a:xfrm>
            <a:off x="631288" y="580075"/>
            <a:ext cx="3096652" cy="646331"/>
          </a:xfrm>
          <a:prstGeom prst="rect">
            <a:avLst/>
          </a:prstGeom>
          <a:solidFill>
            <a:schemeClr val="accent3"/>
          </a:solidFill>
        </p:spPr>
        <p:txBody>
          <a:bodyPr wrap="square" rtlCol="0">
            <a:spAutoFit/>
          </a:bodyPr>
          <a:lstStyle/>
          <a:p>
            <a:pPr algn="ctr"/>
            <a:r>
              <a:rPr lang="en-US" sz="3600" b="1" dirty="0">
                <a:solidFill>
                  <a:schemeClr val="bg1"/>
                </a:solidFill>
              </a:rPr>
              <a:t>SMART HOME</a:t>
            </a:r>
          </a:p>
        </p:txBody>
      </p:sp>
      <p:sp>
        <p:nvSpPr>
          <p:cNvPr id="6" name="TextBox 5">
            <a:extLst>
              <a:ext uri="{FF2B5EF4-FFF2-40B4-BE49-F238E27FC236}">
                <a16:creationId xmlns:a16="http://schemas.microsoft.com/office/drawing/2014/main" id="{74542093-3C0D-4844-93A3-A632D0E6D14F}"/>
              </a:ext>
            </a:extLst>
          </p:cNvPr>
          <p:cNvSpPr txBox="1"/>
          <p:nvPr/>
        </p:nvSpPr>
        <p:spPr>
          <a:xfrm>
            <a:off x="1095448" y="1461274"/>
            <a:ext cx="4290646" cy="4689489"/>
          </a:xfrm>
          <a:prstGeom prst="rect">
            <a:avLst/>
          </a:prstGeom>
          <a:noFill/>
        </p:spPr>
        <p:txBody>
          <a:bodyPr wrap="square" rtlCol="0">
            <a:spAutoFit/>
          </a:bodyPr>
          <a:lstStyle/>
          <a:p>
            <a:r>
              <a:rPr lang="en-US" sz="2400" b="1" dirty="0"/>
              <a:t>Smart Lighting</a:t>
            </a:r>
            <a:r>
              <a:rPr lang="en-US" dirty="0"/>
              <a:t>:</a:t>
            </a:r>
          </a:p>
          <a:p>
            <a:endParaRPr lang="en-US" dirty="0"/>
          </a:p>
          <a:p>
            <a:r>
              <a:rPr lang="en-US" sz="2000" dirty="0">
                <a:latin typeface="Zilla Slab Medium" pitchFamily="2" charset="0"/>
                <a:ea typeface="Zilla Slab Medium" pitchFamily="2" charset="0"/>
              </a:rPr>
              <a:t>Allows users to control lighting remotely via smartphones, enhancing convenience and energy efficiency</a:t>
            </a:r>
            <a:r>
              <a:rPr lang="en-US" sz="2000" dirty="0">
                <a:latin typeface="+mj-lt"/>
              </a:rPr>
              <a:t>.</a:t>
            </a:r>
          </a:p>
          <a:p>
            <a:endParaRPr lang="en-US" dirty="0"/>
          </a:p>
          <a:p>
            <a:pPr marL="342900" marR="0" lvl="0" indent="-342900">
              <a:lnSpc>
                <a:spcPct val="107000"/>
              </a:lnSpc>
              <a:spcBef>
                <a:spcPts val="0"/>
              </a:spcBef>
              <a:spcAft>
                <a:spcPts val="800"/>
              </a:spcAft>
              <a:tabLst>
                <a:tab pos="457200" algn="l"/>
              </a:tabLs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Smart Appliances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IoT-enabled appliances, such as refrigerators, ovens, washing machines, and dishwashers, offer advanced features such as remote monitoring, scheduling, and diagnostics. Users can receive notifications when appliances require maintenance or when a laundry cycle is complete.</a:t>
            </a:r>
          </a:p>
          <a:p>
            <a:endParaRPr lang="en-US" dirty="0"/>
          </a:p>
        </p:txBody>
      </p:sp>
      <p:pic>
        <p:nvPicPr>
          <p:cNvPr id="9" name="Picture 8">
            <a:extLst>
              <a:ext uri="{FF2B5EF4-FFF2-40B4-BE49-F238E27FC236}">
                <a16:creationId xmlns:a16="http://schemas.microsoft.com/office/drawing/2014/main" id="{F0DF1583-44C0-4940-ADF8-2A88ADFBD9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7414" y="469068"/>
            <a:ext cx="6494585" cy="5889258"/>
          </a:xfrm>
          <a:prstGeom prst="rect">
            <a:avLst/>
          </a:prstGeom>
        </p:spPr>
      </p:pic>
    </p:spTree>
    <p:extLst>
      <p:ext uri="{BB962C8B-B14F-4D97-AF65-F5344CB8AC3E}">
        <p14:creationId xmlns:p14="http://schemas.microsoft.com/office/powerpoint/2010/main" val="321159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5" y="1354505"/>
            <a:ext cx="871319" cy="64927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472330" cy="6541477"/>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754806" cy="5828472"/>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5" y="469068"/>
            <a:ext cx="3502855" cy="94253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E2EA38-A280-4E6C-8521-69DE2BF9D794}"/>
              </a:ext>
            </a:extLst>
          </p:cNvPr>
          <p:cNvSpPr txBox="1"/>
          <p:nvPr/>
        </p:nvSpPr>
        <p:spPr>
          <a:xfrm>
            <a:off x="631288" y="580075"/>
            <a:ext cx="3096652" cy="646331"/>
          </a:xfrm>
          <a:prstGeom prst="rect">
            <a:avLst/>
          </a:prstGeom>
          <a:solidFill>
            <a:schemeClr val="accent6">
              <a:lumMod val="50000"/>
            </a:schemeClr>
          </a:solidFill>
        </p:spPr>
        <p:txBody>
          <a:bodyPr wrap="square" rtlCol="0">
            <a:spAutoFit/>
          </a:bodyPr>
          <a:lstStyle/>
          <a:p>
            <a:pPr algn="ctr"/>
            <a:r>
              <a:rPr lang="en-US" sz="3600" b="1" dirty="0">
                <a:solidFill>
                  <a:schemeClr val="bg1"/>
                </a:solidFill>
              </a:rPr>
              <a:t>HEALTH CARE</a:t>
            </a:r>
          </a:p>
        </p:txBody>
      </p:sp>
      <p:sp>
        <p:nvSpPr>
          <p:cNvPr id="6" name="TextBox 5">
            <a:extLst>
              <a:ext uri="{FF2B5EF4-FFF2-40B4-BE49-F238E27FC236}">
                <a16:creationId xmlns:a16="http://schemas.microsoft.com/office/drawing/2014/main" id="{74542093-3C0D-4844-93A3-A632D0E6D14F}"/>
              </a:ext>
            </a:extLst>
          </p:cNvPr>
          <p:cNvSpPr txBox="1"/>
          <p:nvPr/>
        </p:nvSpPr>
        <p:spPr>
          <a:xfrm>
            <a:off x="971051" y="1746856"/>
            <a:ext cx="4290646" cy="4708981"/>
          </a:xfrm>
          <a:prstGeom prst="rect">
            <a:avLst/>
          </a:prstGeom>
          <a:noFill/>
        </p:spPr>
        <p:txBody>
          <a:bodyPr wrap="square" rtlCol="0">
            <a:spAutoFit/>
          </a:bodyPr>
          <a:lstStyle/>
          <a:p>
            <a:r>
              <a:rPr lang="en-US" sz="2400" b="1" dirty="0"/>
              <a:t>Wearable Health Trackers</a:t>
            </a:r>
            <a:r>
              <a:rPr lang="en-US" dirty="0"/>
              <a:t>:</a:t>
            </a:r>
          </a:p>
          <a:p>
            <a:endParaRPr lang="en-US" dirty="0"/>
          </a:p>
          <a:p>
            <a:r>
              <a:rPr lang="en-US" sz="2000" dirty="0">
                <a:latin typeface="Zilla Slab Medium" pitchFamily="2" charset="0"/>
                <a:ea typeface="Zilla Slab Medium" pitchFamily="2" charset="0"/>
              </a:rPr>
              <a:t>Fitbit and Apple Watch track users’ physical activity, heart rate and sleep patterns, empowering individuals to monitor and improve their health.</a:t>
            </a:r>
          </a:p>
          <a:p>
            <a:endParaRPr lang="en-US" dirty="0">
              <a:latin typeface="Zilla Slab Medium" pitchFamily="2" charset="0"/>
              <a:ea typeface="Zilla Slab Medium" pitchFamily="2" charset="0"/>
            </a:endParaRPr>
          </a:p>
          <a:p>
            <a:r>
              <a:rPr lang="en-US" sz="2400" b="1" dirty="0"/>
              <a:t>Remote Patient Monitoring</a:t>
            </a:r>
            <a:r>
              <a:rPr lang="en-US" dirty="0"/>
              <a:t>:</a:t>
            </a:r>
          </a:p>
          <a:p>
            <a:endParaRPr lang="en-US" dirty="0"/>
          </a:p>
          <a:p>
            <a:r>
              <a:rPr lang="en-US" sz="2000" dirty="0">
                <a:latin typeface="Zilla Slab Medium" pitchFamily="2" charset="0"/>
                <a:ea typeface="Zilla Slab Medium" pitchFamily="2" charset="0"/>
              </a:rPr>
              <a:t>With devices like continuous glucose monitors, healthcare providers can remotely monitor patients’ health parameters in real-time</a:t>
            </a:r>
            <a:r>
              <a:rPr lang="en-US" sz="2000" dirty="0">
                <a:latin typeface="+mj-lt"/>
              </a:rPr>
              <a:t>.</a:t>
            </a:r>
          </a:p>
          <a:p>
            <a:endParaRPr lang="en-US" dirty="0"/>
          </a:p>
        </p:txBody>
      </p:sp>
      <p:pic>
        <p:nvPicPr>
          <p:cNvPr id="3" name="Picture 2">
            <a:extLst>
              <a:ext uri="{FF2B5EF4-FFF2-40B4-BE49-F238E27FC236}">
                <a16:creationId xmlns:a16="http://schemas.microsoft.com/office/drawing/2014/main" id="{7FC645B0-ADDE-4356-A722-D71E5CCEB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526" y="322291"/>
            <a:ext cx="5472330" cy="5828472"/>
          </a:xfrm>
          <a:prstGeom prst="rect">
            <a:avLst/>
          </a:prstGeom>
        </p:spPr>
      </p:pic>
      <p:pic>
        <p:nvPicPr>
          <p:cNvPr id="7" name="Picture 6">
            <a:extLst>
              <a:ext uri="{FF2B5EF4-FFF2-40B4-BE49-F238E27FC236}">
                <a16:creationId xmlns:a16="http://schemas.microsoft.com/office/drawing/2014/main" id="{A69C2247-4AFE-49B6-B8A9-EE3E396C4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920" y="316522"/>
            <a:ext cx="5670309" cy="5834241"/>
          </a:xfrm>
          <a:prstGeom prst="rect">
            <a:avLst/>
          </a:prstGeom>
        </p:spPr>
      </p:pic>
    </p:spTree>
    <p:extLst>
      <p:ext uri="{BB962C8B-B14F-4D97-AF65-F5344CB8AC3E}">
        <p14:creationId xmlns:p14="http://schemas.microsoft.com/office/powerpoint/2010/main" val="335894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7926" y="332509"/>
            <a:ext cx="6885709" cy="521970"/>
          </a:xfrm>
          <a:prstGeom prst="rect">
            <a:avLst/>
          </a:prstGeom>
          <a:noFill/>
        </p:spPr>
        <p:txBody>
          <a:bodyPr wrap="square" rtlCol="0">
            <a:spAutoFit/>
          </a:bodyPr>
          <a:lstStyle/>
          <a:p>
            <a:r>
              <a:rPr lang="en-US" sz="2800" b="1" dirty="0">
                <a:solidFill>
                  <a:srgbClr val="212E34"/>
                </a:solidFill>
              </a:rPr>
              <a:t>Cloud Computing Architecture</a:t>
            </a:r>
          </a:p>
        </p:txBody>
      </p:sp>
      <p:sp>
        <p:nvSpPr>
          <p:cNvPr id="3" name="TextBox 2"/>
          <p:cNvSpPr txBox="1"/>
          <p:nvPr/>
        </p:nvSpPr>
        <p:spPr>
          <a:xfrm>
            <a:off x="387985" y="889000"/>
            <a:ext cx="11482070" cy="5541645"/>
          </a:xfrm>
          <a:prstGeom prst="rect">
            <a:avLst/>
          </a:prstGeom>
          <a:noFill/>
        </p:spPr>
        <p:txBody>
          <a:bodyPr wrap="square" rtlCol="0">
            <a:noAutofit/>
          </a:bodyPr>
          <a:lstStyle/>
          <a:p>
            <a:pPr indent="0">
              <a:lnSpc>
                <a:spcPct val="170000"/>
              </a:lnSpc>
              <a:buFont typeface="Arial" panose="020B0604020202020204" pitchFamily="34" charset="0"/>
              <a:buNone/>
            </a:pPr>
            <a:r>
              <a:rPr lang="en-US" sz="2400" b="1" dirty="0"/>
              <a:t>Advantages of Cloud Computing Architecture</a:t>
            </a:r>
          </a:p>
          <a:p>
            <a:pPr marL="342900" indent="-342900">
              <a:lnSpc>
                <a:spcPct val="170000"/>
              </a:lnSpc>
              <a:buFont typeface="Wingdings" panose="05000000000000000000" charset="0"/>
              <a:buChar char="q"/>
            </a:pPr>
            <a:r>
              <a:rPr lang="en-US" sz="2400" dirty="0"/>
              <a:t>Scalability</a:t>
            </a:r>
          </a:p>
          <a:p>
            <a:pPr marL="342900" indent="-342900">
              <a:lnSpc>
                <a:spcPct val="170000"/>
              </a:lnSpc>
              <a:buFont typeface="Wingdings" panose="05000000000000000000" charset="0"/>
              <a:buChar char="q"/>
            </a:pPr>
            <a:r>
              <a:rPr lang="en-US" sz="2400" dirty="0"/>
              <a:t>Cost efficient</a:t>
            </a:r>
          </a:p>
          <a:p>
            <a:pPr marL="342900" indent="-342900">
              <a:lnSpc>
                <a:spcPct val="170000"/>
              </a:lnSpc>
              <a:buFont typeface="Wingdings" panose="05000000000000000000" charset="0"/>
              <a:buChar char="q"/>
            </a:pPr>
            <a:r>
              <a:rPr lang="en-US" sz="2400" dirty="0"/>
              <a:t>Flexibility and accessibility</a:t>
            </a:r>
          </a:p>
          <a:p>
            <a:pPr marL="342900" indent="-342900">
              <a:lnSpc>
                <a:spcPct val="170000"/>
              </a:lnSpc>
              <a:buFont typeface="Wingdings" panose="05000000000000000000" charset="0"/>
              <a:buChar char="q"/>
            </a:pPr>
            <a:r>
              <a:rPr lang="en-US" sz="2400" dirty="0"/>
              <a:t>Resource pooling</a:t>
            </a:r>
          </a:p>
          <a:p>
            <a:pPr marL="342900" indent="-342900">
              <a:lnSpc>
                <a:spcPct val="170000"/>
              </a:lnSpc>
              <a:buFont typeface="Wingdings" panose="05000000000000000000" charset="0"/>
              <a:buChar char="q"/>
            </a:pPr>
            <a:r>
              <a:rPr lang="en-US" sz="2400" dirty="0"/>
              <a:t>High availability</a:t>
            </a:r>
          </a:p>
          <a:p>
            <a:pPr marL="342900" indent="-342900">
              <a:lnSpc>
                <a:spcPct val="170000"/>
              </a:lnSpc>
              <a:buFont typeface="Wingdings" panose="05000000000000000000" charset="0"/>
              <a:buChar char="q"/>
            </a:pPr>
            <a:r>
              <a:rPr lang="en-US" sz="2400" dirty="0"/>
              <a:t>Automatic updates and maintenance</a:t>
            </a:r>
          </a:p>
          <a:p>
            <a:pPr marL="342900" indent="-342900">
              <a:lnSpc>
                <a:spcPct val="170000"/>
              </a:lnSpc>
              <a:buFont typeface="Arial" panose="020B0604020202020204" pitchFamily="34" charset="0"/>
              <a:buChar char="•"/>
            </a:pPr>
            <a:endParaRPr lang="en-US"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5" y="1354505"/>
            <a:ext cx="871319" cy="649270"/>
          </a:xfrm>
          <a:prstGeom prst="rtTriangle">
            <a:avLst/>
          </a:prstGeom>
          <a:solidFill>
            <a:srgbClr val="008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472330" cy="6541477"/>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754806" cy="5828472"/>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5" y="469068"/>
            <a:ext cx="3502855" cy="942535"/>
          </a:xfrm>
          <a:prstGeom prst="rect">
            <a:avLst/>
          </a:prstGeom>
          <a:solidFill>
            <a:srgbClr val="008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0E2EA38-A280-4E6C-8521-69DE2BF9D794}"/>
              </a:ext>
            </a:extLst>
          </p:cNvPr>
          <p:cNvSpPr txBox="1"/>
          <p:nvPr/>
        </p:nvSpPr>
        <p:spPr>
          <a:xfrm>
            <a:off x="631288" y="580075"/>
            <a:ext cx="3096652" cy="646331"/>
          </a:xfrm>
          <a:prstGeom prst="rect">
            <a:avLst/>
          </a:prstGeom>
          <a:solidFill>
            <a:srgbClr val="00823B"/>
          </a:solidFill>
        </p:spPr>
        <p:txBody>
          <a:bodyPr wrap="square" rtlCol="0">
            <a:spAutoFit/>
          </a:bodyPr>
          <a:lstStyle/>
          <a:p>
            <a:pPr algn="ctr"/>
            <a:r>
              <a:rPr lang="en-US" sz="3600" b="1" dirty="0">
                <a:solidFill>
                  <a:schemeClr val="bg1"/>
                </a:solidFill>
              </a:rPr>
              <a:t>AGRICULTURE</a:t>
            </a:r>
          </a:p>
        </p:txBody>
      </p:sp>
      <p:sp>
        <p:nvSpPr>
          <p:cNvPr id="6" name="TextBox 5">
            <a:extLst>
              <a:ext uri="{FF2B5EF4-FFF2-40B4-BE49-F238E27FC236}">
                <a16:creationId xmlns:a16="http://schemas.microsoft.com/office/drawing/2014/main" id="{74542093-3C0D-4844-93A3-A632D0E6D14F}"/>
              </a:ext>
            </a:extLst>
          </p:cNvPr>
          <p:cNvSpPr txBox="1"/>
          <p:nvPr/>
        </p:nvSpPr>
        <p:spPr>
          <a:xfrm>
            <a:off x="1095448" y="1679140"/>
            <a:ext cx="4290646" cy="4401205"/>
          </a:xfrm>
          <a:prstGeom prst="rect">
            <a:avLst/>
          </a:prstGeom>
          <a:noFill/>
        </p:spPr>
        <p:txBody>
          <a:bodyPr wrap="square" rtlCol="0">
            <a:spAutoFit/>
          </a:bodyPr>
          <a:lstStyle/>
          <a:p>
            <a:r>
              <a:rPr lang="en-US" sz="2400" b="1" dirty="0"/>
              <a:t>Precision Farming</a:t>
            </a:r>
            <a:r>
              <a:rPr lang="en-US" dirty="0"/>
              <a:t>:</a:t>
            </a:r>
          </a:p>
          <a:p>
            <a:endParaRPr lang="en-US" dirty="0"/>
          </a:p>
          <a:p>
            <a:r>
              <a:rPr lang="en-US" sz="2000" dirty="0">
                <a:latin typeface="Zilla Slab Medium" pitchFamily="2" charset="0"/>
                <a:ea typeface="Zilla Slab Medium" pitchFamily="2" charset="0"/>
              </a:rPr>
              <a:t>IoT sensors monitor soil moisture, temperature, and crop health, enabling farmers to optimize irrigation and fertilizer usage.</a:t>
            </a:r>
          </a:p>
          <a:p>
            <a:endParaRPr lang="en-US" dirty="0"/>
          </a:p>
          <a:p>
            <a:r>
              <a:rPr lang="en-US" sz="2400" b="1" dirty="0"/>
              <a:t>Livestock Monitoring:</a:t>
            </a:r>
          </a:p>
          <a:p>
            <a:endParaRPr lang="en-US" dirty="0"/>
          </a:p>
          <a:p>
            <a:r>
              <a:rPr lang="en-US" sz="2000" dirty="0">
                <a:latin typeface="Zilla Slab Medium" pitchFamily="2" charset="0"/>
                <a:ea typeface="Zilla Slab Medium" pitchFamily="2" charset="0"/>
              </a:rPr>
              <a:t>IoT-enabled ear tags tracks the health and location of livestock, helping farmers detect diseases early and, manage herd efficiently</a:t>
            </a:r>
          </a:p>
          <a:p>
            <a:endParaRPr lang="en-US" dirty="0"/>
          </a:p>
        </p:txBody>
      </p:sp>
      <p:pic>
        <p:nvPicPr>
          <p:cNvPr id="3" name="Picture 2">
            <a:extLst>
              <a:ext uri="{FF2B5EF4-FFF2-40B4-BE49-F238E27FC236}">
                <a16:creationId xmlns:a16="http://schemas.microsoft.com/office/drawing/2014/main" id="{14C44AB8-4FC1-4C77-B49C-9D9E2DB77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8324" y="322292"/>
            <a:ext cx="6074902" cy="5828472"/>
          </a:xfrm>
          <a:prstGeom prst="rect">
            <a:avLst/>
          </a:prstGeom>
        </p:spPr>
      </p:pic>
    </p:spTree>
    <p:extLst>
      <p:ext uri="{BB962C8B-B14F-4D97-AF65-F5344CB8AC3E}">
        <p14:creationId xmlns:p14="http://schemas.microsoft.com/office/powerpoint/2010/main" val="4261803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EAEDB94C-D91E-4738-B226-0EA1ED6F9D54}"/>
              </a:ext>
            </a:extLst>
          </p:cNvPr>
          <p:cNvSpPr/>
          <p:nvPr/>
        </p:nvSpPr>
        <p:spPr>
          <a:xfrm rot="10800000">
            <a:off x="225085" y="1354505"/>
            <a:ext cx="871319" cy="649270"/>
          </a:xfrm>
          <a:prstGeom prst="rtTriangle">
            <a:avLst/>
          </a:prstGeom>
          <a:gradFill>
            <a:gsLst>
              <a:gs pos="0">
                <a:schemeClr val="bg2">
                  <a:lumMod val="0"/>
                  <a:alpha val="86000"/>
                </a:schemeClr>
              </a:gs>
              <a:gs pos="74000">
                <a:srgbClr val="DF1F34"/>
              </a:gs>
              <a:gs pos="83000">
                <a:srgbClr val="213852"/>
              </a:gs>
              <a:gs pos="100000">
                <a:srgbClr val="DF1F3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E15167-4CC4-49CA-987B-902F2C66ED8E}"/>
              </a:ext>
            </a:extLst>
          </p:cNvPr>
          <p:cNvSpPr/>
          <p:nvPr/>
        </p:nvSpPr>
        <p:spPr>
          <a:xfrm>
            <a:off x="225085" y="0"/>
            <a:ext cx="5472330" cy="6541477"/>
          </a:xfrm>
          <a:prstGeom prst="rect">
            <a:avLst/>
          </a:prstGeom>
          <a:solidFill>
            <a:schemeClr val="tx1">
              <a:alpha val="4000"/>
            </a:schemeClr>
          </a:solidFill>
          <a:ln w="57150">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DE53159-E561-4E92-9E8A-9FA79A897E98}"/>
              </a:ext>
            </a:extLst>
          </p:cNvPr>
          <p:cNvSpPr/>
          <p:nvPr/>
        </p:nvSpPr>
        <p:spPr>
          <a:xfrm>
            <a:off x="631288" y="322291"/>
            <a:ext cx="4754806" cy="5828472"/>
          </a:xfrm>
          <a:prstGeom prst="rect">
            <a:avLst/>
          </a:prstGeom>
          <a:solidFill>
            <a:schemeClr val="bg1">
              <a:alpha val="66000"/>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D32B1D6-4C8C-4742-A12C-55206E30F3DC}"/>
              </a:ext>
            </a:extLst>
          </p:cNvPr>
          <p:cNvSpPr/>
          <p:nvPr/>
        </p:nvSpPr>
        <p:spPr>
          <a:xfrm>
            <a:off x="225085" y="469068"/>
            <a:ext cx="3502855" cy="942535"/>
          </a:xfrm>
          <a:prstGeom prst="rect">
            <a:avLst/>
          </a:prstGeom>
          <a:gradFill>
            <a:gsLst>
              <a:gs pos="0">
                <a:schemeClr val="bg2">
                  <a:lumMod val="0"/>
                  <a:alpha val="86000"/>
                </a:schemeClr>
              </a:gs>
              <a:gs pos="74000">
                <a:srgbClr val="DF1F34"/>
              </a:gs>
              <a:gs pos="83000">
                <a:srgbClr val="213852"/>
              </a:gs>
              <a:gs pos="100000">
                <a:srgbClr val="DF1F34"/>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RETAIL</a:t>
            </a:r>
          </a:p>
        </p:txBody>
      </p:sp>
      <p:sp>
        <p:nvSpPr>
          <p:cNvPr id="6" name="TextBox 5">
            <a:extLst>
              <a:ext uri="{FF2B5EF4-FFF2-40B4-BE49-F238E27FC236}">
                <a16:creationId xmlns:a16="http://schemas.microsoft.com/office/drawing/2014/main" id="{74542093-3C0D-4844-93A3-A632D0E6D14F}"/>
              </a:ext>
            </a:extLst>
          </p:cNvPr>
          <p:cNvSpPr txBox="1"/>
          <p:nvPr/>
        </p:nvSpPr>
        <p:spPr>
          <a:xfrm>
            <a:off x="1095448" y="1394741"/>
            <a:ext cx="4290646" cy="5078313"/>
          </a:xfrm>
          <a:prstGeom prst="rect">
            <a:avLst/>
          </a:prstGeom>
          <a:noFill/>
        </p:spPr>
        <p:txBody>
          <a:bodyPr wrap="square" rtlCol="0">
            <a:spAutoFit/>
          </a:bodyPr>
          <a:lstStyle/>
          <a:p>
            <a:r>
              <a:rPr lang="en-US" sz="2400" b="1" dirty="0"/>
              <a:t>Inventory Management</a:t>
            </a:r>
            <a:r>
              <a:rPr lang="en-US" dirty="0"/>
              <a:t>:</a:t>
            </a:r>
          </a:p>
          <a:p>
            <a:endParaRPr lang="en-US" dirty="0"/>
          </a:p>
          <a:p>
            <a:r>
              <a:rPr lang="en-US" sz="2000" dirty="0">
                <a:latin typeface="Zilla Slab Medium" pitchFamily="2" charset="0"/>
                <a:ea typeface="Zilla Slab Medium" pitchFamily="2" charset="0"/>
              </a:rPr>
              <a:t>RFID tags and IoT sensors track inventory levels in real-time, reducing stockouts and improving inventory turnover</a:t>
            </a:r>
            <a:r>
              <a:rPr lang="en-US" dirty="0">
                <a:latin typeface="Zilla Slab Medium" pitchFamily="2" charset="0"/>
                <a:ea typeface="Zilla Slab Medium" pitchFamily="2" charset="0"/>
              </a:rPr>
              <a:t>.</a:t>
            </a:r>
          </a:p>
          <a:p>
            <a:endParaRPr lang="en-US" dirty="0"/>
          </a:p>
          <a:p>
            <a:r>
              <a:rPr lang="en-US" sz="2400" b="1" dirty="0"/>
              <a:t>Personalized Shopping Experience</a:t>
            </a:r>
            <a:r>
              <a:rPr lang="en-US" dirty="0"/>
              <a:t>:</a:t>
            </a:r>
          </a:p>
          <a:p>
            <a:endParaRPr lang="en-US" dirty="0"/>
          </a:p>
          <a:p>
            <a:r>
              <a:rPr lang="en-US" sz="2000" dirty="0">
                <a:latin typeface="Zilla Slab Medium" pitchFamily="2" charset="0"/>
                <a:ea typeface="Zilla Slab Medium" pitchFamily="2" charset="0"/>
              </a:rPr>
              <a:t>IoT beacons in stores send personalized offers and recommendations to shoppers’ smartphones based on their location and purchase history</a:t>
            </a:r>
          </a:p>
          <a:p>
            <a:endParaRPr lang="en-US" dirty="0"/>
          </a:p>
        </p:txBody>
      </p:sp>
      <p:pic>
        <p:nvPicPr>
          <p:cNvPr id="3" name="Picture 2">
            <a:extLst>
              <a:ext uri="{FF2B5EF4-FFF2-40B4-BE49-F238E27FC236}">
                <a16:creationId xmlns:a16="http://schemas.microsoft.com/office/drawing/2014/main" id="{3058C6C0-2088-48CB-858C-9636827B2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3618" y="322291"/>
            <a:ext cx="5457093" cy="5828472"/>
          </a:xfrm>
          <a:prstGeom prst="rect">
            <a:avLst/>
          </a:prstGeom>
        </p:spPr>
      </p:pic>
    </p:spTree>
    <p:extLst>
      <p:ext uri="{BB962C8B-B14F-4D97-AF65-F5344CB8AC3E}">
        <p14:creationId xmlns:p14="http://schemas.microsoft.com/office/powerpoint/2010/main" val="1786433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1956</TotalTime>
  <Words>5158</Words>
  <Application>Microsoft Office PowerPoint</Application>
  <PresentationFormat>Widescreen</PresentationFormat>
  <Paragraphs>594</Paragraphs>
  <Slides>91</Slides>
  <Notes>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91</vt:i4>
      </vt:variant>
    </vt:vector>
  </HeadingPairs>
  <TitlesOfParts>
    <vt:vector size="109" baseType="lpstr">
      <vt:lpstr>Abadi</vt:lpstr>
      <vt:lpstr>Arial</vt:lpstr>
      <vt:lpstr>Calibri</vt:lpstr>
      <vt:lpstr>Calibri Light</vt:lpstr>
      <vt:lpstr>Cambria</vt:lpstr>
      <vt:lpstr>Gill Sans MT </vt:lpstr>
      <vt:lpstr>Google Sans</vt:lpstr>
      <vt:lpstr>Palatino Linotype</vt:lpstr>
      <vt:lpstr>Posterama Text SemiBold</vt:lpstr>
      <vt:lpstr>Segoe UI Variable Display</vt:lpstr>
      <vt:lpstr>Söhne</vt:lpstr>
      <vt:lpstr>Symbol</vt:lpstr>
      <vt:lpstr>Times New Roman</vt:lpstr>
      <vt:lpstr>Wingdings</vt:lpstr>
      <vt:lpstr>Zilla Slab Medium</vt:lpstr>
      <vt:lpstr>Zilla Slab SemiBold</vt:lpstr>
      <vt:lpstr>Office Theme</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Sensor networks in IoT</vt:lpstr>
      <vt:lpstr>Sensor networks</vt:lpstr>
      <vt:lpstr>Types of sensor networks</vt:lpstr>
      <vt:lpstr>Components of a sensor network</vt:lpstr>
      <vt:lpstr>Organization of a wireless sensor networks</vt:lpstr>
      <vt:lpstr>Why the multi-step journey</vt:lpstr>
      <vt:lpstr>Applications of sensor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EDGE COMPUTING IN IoT</vt:lpstr>
      <vt:lpstr>INTRODUCTION</vt:lpstr>
      <vt:lpstr>KEY CONCEPTS</vt:lpstr>
      <vt:lpstr>DIFFERENCES B/N IoT DEVICES AND EDGE COMPUTING DEVICES</vt:lpstr>
      <vt:lpstr>HOW IOT AND EDGE ARE RELATED</vt:lpstr>
      <vt:lpstr>ADVANTAGES</vt:lpstr>
      <vt:lpstr>CHALLENGES</vt:lpstr>
      <vt:lpstr>USE CASES</vt:lpstr>
      <vt:lpstr>TECHNOLOGIES</vt:lpstr>
      <vt:lpstr>Emerging trends and future considerations </vt:lpstr>
      <vt:lpstr>CONCLUSION</vt:lpstr>
      <vt:lpstr>CONCLUSION CONT’D</vt:lpstr>
      <vt:lpstr> REAL-TIME ANALYTICS IN INTERNETOF THINGS ( IoT) </vt:lpstr>
      <vt:lpstr>Introduction</vt:lpstr>
      <vt:lpstr>Technologies and Tools</vt:lpstr>
      <vt:lpstr>DEFINITION AND PURPOSE</vt:lpstr>
      <vt:lpstr>Use Cases</vt:lpstr>
      <vt:lpstr>Challenges and Solutions</vt:lpstr>
      <vt:lpstr>ENERGY EFFICIENCY IN DISTRIBUTED INTERNET OF THINGS (IoT) SYSTEMS.</vt:lpstr>
      <vt:lpstr>ENERGY EFFICIENCY</vt:lpstr>
      <vt:lpstr>DISTRIBUTED IoT</vt:lpstr>
      <vt:lpstr>Benefits of Distributed IoT:</vt:lpstr>
      <vt:lpstr>Challenges of Energy Consumption</vt:lpstr>
      <vt:lpstr>Techniques for Energy Efficiency</vt:lpstr>
      <vt:lpstr>Techniques for Energy Efficiency</vt:lpstr>
      <vt:lpstr>Techniques for Energy Efficiency</vt:lpstr>
      <vt:lpstr>Security and Privacy Challenges in IoT</vt:lpstr>
      <vt:lpstr>Security Goals  Security and Privacy refers to the protection of any collected or stored data in any IoT system.</vt:lpstr>
      <vt:lpstr>Classification of Security Attacks</vt:lpstr>
      <vt:lpstr>Security Future Directions</vt:lpstr>
      <vt:lpstr>IoT Physical Layer Security</vt:lpstr>
      <vt:lpstr>IoT Network Layer Security</vt:lpstr>
      <vt:lpstr>IoT Application Layer Security</vt:lpstr>
      <vt:lpstr>“To insure the continued protection of an IoT system and maintain its trustworthiness, Risk Assessment, Intrusion Detection, Physical Security and Trust Management should be mandatory at all layers in IoT.”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Oteng Kojo Tano</dc:creator>
  <cp:lastModifiedBy>Oteng Kojo Tano</cp:lastModifiedBy>
  <cp:revision>9</cp:revision>
  <dcterms:created xsi:type="dcterms:W3CDTF">2024-03-11T18:26:13Z</dcterms:created>
  <dcterms:modified xsi:type="dcterms:W3CDTF">2024-03-13T18:04:22Z</dcterms:modified>
</cp:coreProperties>
</file>